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85"/>
  </p:notesMasterIdLst>
  <p:handoutMasterIdLst>
    <p:handoutMasterId r:id="rId86"/>
  </p:handoutMasterIdLst>
  <p:sldIdLst>
    <p:sldId id="316" r:id="rId6"/>
    <p:sldId id="367" r:id="rId7"/>
    <p:sldId id="365" r:id="rId8"/>
    <p:sldId id="320" r:id="rId9"/>
    <p:sldId id="317" r:id="rId10"/>
    <p:sldId id="366" r:id="rId11"/>
    <p:sldId id="318" r:id="rId12"/>
    <p:sldId id="315" r:id="rId13"/>
    <p:sldId id="325" r:id="rId14"/>
    <p:sldId id="322" r:id="rId15"/>
    <p:sldId id="323" r:id="rId16"/>
    <p:sldId id="338" r:id="rId17"/>
    <p:sldId id="375" r:id="rId18"/>
    <p:sldId id="327" r:id="rId19"/>
    <p:sldId id="328" r:id="rId20"/>
    <p:sldId id="395" r:id="rId21"/>
    <p:sldId id="330" r:id="rId22"/>
    <p:sldId id="331" r:id="rId23"/>
    <p:sldId id="332" r:id="rId24"/>
    <p:sldId id="380" r:id="rId25"/>
    <p:sldId id="381" r:id="rId26"/>
    <p:sldId id="333" r:id="rId27"/>
    <p:sldId id="335" r:id="rId28"/>
    <p:sldId id="336" r:id="rId29"/>
    <p:sldId id="337" r:id="rId30"/>
    <p:sldId id="339" r:id="rId31"/>
    <p:sldId id="340" r:id="rId32"/>
    <p:sldId id="344" r:id="rId33"/>
    <p:sldId id="346" r:id="rId34"/>
    <p:sldId id="350" r:id="rId35"/>
    <p:sldId id="352" r:id="rId36"/>
    <p:sldId id="353" r:id="rId37"/>
    <p:sldId id="354" r:id="rId38"/>
    <p:sldId id="355" r:id="rId39"/>
    <p:sldId id="356" r:id="rId40"/>
    <p:sldId id="357" r:id="rId41"/>
    <p:sldId id="396" r:id="rId42"/>
    <p:sldId id="360" r:id="rId43"/>
    <p:sldId id="362" r:id="rId44"/>
    <p:sldId id="363" r:id="rId45"/>
    <p:sldId id="359" r:id="rId46"/>
    <p:sldId id="364" r:id="rId47"/>
    <p:sldId id="368" r:id="rId48"/>
    <p:sldId id="369" r:id="rId49"/>
    <p:sldId id="370" r:id="rId50"/>
    <p:sldId id="371" r:id="rId51"/>
    <p:sldId id="373" r:id="rId52"/>
    <p:sldId id="378" r:id="rId53"/>
    <p:sldId id="410" r:id="rId54"/>
    <p:sldId id="374" r:id="rId55"/>
    <p:sldId id="379" r:id="rId56"/>
    <p:sldId id="412" r:id="rId57"/>
    <p:sldId id="377" r:id="rId58"/>
    <p:sldId id="382" r:id="rId59"/>
    <p:sldId id="383" r:id="rId60"/>
    <p:sldId id="397" r:id="rId61"/>
    <p:sldId id="404" r:id="rId62"/>
    <p:sldId id="406" r:id="rId63"/>
    <p:sldId id="405" r:id="rId64"/>
    <p:sldId id="407" r:id="rId65"/>
    <p:sldId id="398" r:id="rId66"/>
    <p:sldId id="400" r:id="rId67"/>
    <p:sldId id="401" r:id="rId68"/>
    <p:sldId id="402" r:id="rId69"/>
    <p:sldId id="411" r:id="rId70"/>
    <p:sldId id="408" r:id="rId71"/>
    <p:sldId id="387" r:id="rId72"/>
    <p:sldId id="413" r:id="rId73"/>
    <p:sldId id="388" r:id="rId74"/>
    <p:sldId id="414" r:id="rId75"/>
    <p:sldId id="389" r:id="rId76"/>
    <p:sldId id="386" r:id="rId77"/>
    <p:sldId id="415" r:id="rId78"/>
    <p:sldId id="390" r:id="rId79"/>
    <p:sldId id="391" r:id="rId80"/>
    <p:sldId id="416" r:id="rId81"/>
    <p:sldId id="392" r:id="rId82"/>
    <p:sldId id="393" r:id="rId83"/>
    <p:sldId id="394" r:id="rId8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6" autoAdjust="0"/>
    <p:restoredTop sz="86443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16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25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64743-5C18-4664-9C58-0FA371B2D241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E35DFF-FCF0-4116-9860-B09EE1A5BF86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/>
        </a:p>
      </dgm:t>
    </dgm:pt>
    <dgm:pt modelId="{1DF63F6B-DC61-48A7-B35F-86F69016D320}" type="parTrans" cxnId="{4E60C542-74A5-42A3-BECA-4F67B1219E00}">
      <dgm:prSet/>
      <dgm:spPr/>
      <dgm:t>
        <a:bodyPr/>
        <a:lstStyle/>
        <a:p>
          <a:endParaRPr lang="de-DE"/>
        </a:p>
      </dgm:t>
    </dgm:pt>
    <dgm:pt modelId="{11EB7960-5242-460C-8DF4-B749BBCA88A4}" type="sibTrans" cxnId="{4E60C542-74A5-42A3-BECA-4F67B1219E00}">
      <dgm:prSet/>
      <dgm:spPr/>
      <dgm:t>
        <a:bodyPr/>
        <a:lstStyle/>
        <a:p>
          <a:endParaRPr lang="de-DE"/>
        </a:p>
      </dgm:t>
    </dgm:pt>
    <dgm:pt modelId="{DA775B54-CB04-44A9-A9BB-1BED3188B782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D5BAE970-4784-448B-BFC9-6055C9A2EAB6}" type="parTrans" cxnId="{2F31A093-7ECA-4305-866C-459A18B80A31}">
      <dgm:prSet/>
      <dgm:spPr/>
      <dgm:t>
        <a:bodyPr/>
        <a:lstStyle/>
        <a:p>
          <a:endParaRPr lang="de-DE"/>
        </a:p>
      </dgm:t>
    </dgm:pt>
    <dgm:pt modelId="{31F7AD19-1122-483B-8329-63EB6CCD238A}" type="sibTrans" cxnId="{2F31A093-7ECA-4305-866C-459A18B80A31}">
      <dgm:prSet/>
      <dgm:spPr/>
      <dgm:t>
        <a:bodyPr/>
        <a:lstStyle/>
        <a:p>
          <a:endParaRPr lang="de-DE"/>
        </a:p>
      </dgm:t>
    </dgm:pt>
    <dgm:pt modelId="{5BD5FA18-C24B-49CE-BCE8-66EBEE4C103F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analysis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A9B2F83F-55B7-4F75-B25B-25F1A0AD9FED}" type="parTrans" cxnId="{1A9FAE6E-D1FE-4176-871C-21143047E37A}">
      <dgm:prSet/>
      <dgm:spPr/>
      <dgm:t>
        <a:bodyPr/>
        <a:lstStyle/>
        <a:p>
          <a:endParaRPr lang="de-DE"/>
        </a:p>
      </dgm:t>
    </dgm:pt>
    <dgm:pt modelId="{A583CB4F-1469-462E-81DE-5B037E5F8CCE}" type="sibTrans" cxnId="{1A9FAE6E-D1FE-4176-871C-21143047E37A}">
      <dgm:prSet/>
      <dgm:spPr/>
      <dgm:t>
        <a:bodyPr/>
        <a:lstStyle/>
        <a:p>
          <a:endParaRPr lang="de-DE"/>
        </a:p>
      </dgm:t>
    </dgm:pt>
    <dgm:pt modelId="{5EAE729F-BE05-4BD6-9845-59EB713FA5EB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meteorology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C1D0F010-F094-458C-A84A-EF95C3EEDB11}" type="parTrans" cxnId="{36559379-51D6-43EF-B537-9B8B6B751C67}">
      <dgm:prSet/>
      <dgm:spPr/>
      <dgm:t>
        <a:bodyPr/>
        <a:lstStyle/>
        <a:p>
          <a:endParaRPr lang="de-DE"/>
        </a:p>
      </dgm:t>
    </dgm:pt>
    <dgm:pt modelId="{3F320B9D-EFA2-4ADB-AFBF-7FCFAD988A3C}" type="sibTrans" cxnId="{36559379-51D6-43EF-B537-9B8B6B751C67}">
      <dgm:prSet/>
      <dgm:spPr/>
      <dgm:t>
        <a:bodyPr/>
        <a:lstStyle/>
        <a:p>
          <a:endParaRPr lang="de-DE"/>
        </a:p>
      </dgm:t>
    </dgm:pt>
    <dgm:pt modelId="{24771A57-B5E7-47DA-B1B3-1DD64FD40093}">
      <dgm:prSet phldrT="[Text]" custT="1"/>
      <dgm:spPr>
        <a:xfrm>
          <a:off x="3592455" y="2372547"/>
          <a:ext cx="988822" cy="494411"/>
        </a:xfrm>
      </dgm:spPr>
      <dgm:t>
        <a:bodyPr/>
        <a:lstStyle/>
        <a:p>
          <a:r>
            <a:rPr lang="en-GB" sz="1700" b="1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gm:t>
    </dgm:pt>
    <dgm:pt modelId="{3450A6FA-8EC8-458A-B4DE-55B638E5284C}" type="parTrans" cxnId="{633D3C5C-A0AF-43A9-9BF7-9A15D1AA23EA}">
      <dgm:prSet/>
      <dgm:spPr/>
      <dgm:t>
        <a:bodyPr/>
        <a:lstStyle/>
        <a:p>
          <a:endParaRPr lang="de-DE"/>
        </a:p>
      </dgm:t>
    </dgm:pt>
    <dgm:pt modelId="{F818F9B0-5850-46B6-B0FF-3C59C29877C7}" type="sibTrans" cxnId="{633D3C5C-A0AF-43A9-9BF7-9A15D1AA23EA}">
      <dgm:prSet/>
      <dgm:spPr/>
      <dgm:t>
        <a:bodyPr/>
        <a:lstStyle/>
        <a:p>
          <a:endParaRPr lang="de-DE"/>
        </a:p>
      </dgm:t>
    </dgm:pt>
    <dgm:pt modelId="{D900D987-63C2-41F2-B1DD-439F77A79849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noProof="0" dirty="0" smtClean="0">
              <a:latin typeface="+mn-lt"/>
              <a:ea typeface="+mn-ea"/>
              <a:cs typeface="+mn-cs"/>
            </a:rPr>
          </a:br>
          <a:r>
            <a:rPr lang="en-GB" noProof="0" dirty="0" smtClean="0">
              <a:latin typeface="+mn-lt"/>
              <a:ea typeface="+mn-ea"/>
              <a:cs typeface="+mn-cs"/>
            </a:rPr>
            <a:t>rating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0ACB08A6-9735-452A-BF95-A57E6DDF44DE}" type="parTrans" cxnId="{6330827F-4D1B-4951-8BA9-1420BAA6085C}">
      <dgm:prSet/>
      <dgm:spPr/>
      <dgm:t>
        <a:bodyPr/>
        <a:lstStyle/>
        <a:p>
          <a:endParaRPr lang="de-DE"/>
        </a:p>
      </dgm:t>
    </dgm:pt>
    <dgm:pt modelId="{032C029E-A5A6-4B45-823D-1D0D0F9B4ADF}" type="sibTrans" cxnId="{6330827F-4D1B-4951-8BA9-1420BAA6085C}">
      <dgm:prSet/>
      <dgm:spPr/>
      <dgm:t>
        <a:bodyPr/>
        <a:lstStyle/>
        <a:p>
          <a:endParaRPr lang="de-DE"/>
        </a:p>
      </dgm:t>
    </dgm:pt>
    <dgm:pt modelId="{D79FBBCE-F70B-4D75-824E-16F9580020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2D5027D1-7FA0-4C2F-91D5-9261132819DE}" type="sibTrans" cxnId="{7385B801-9753-44EB-A6C9-AC45059F70C1}">
      <dgm:prSet/>
      <dgm:spPr/>
      <dgm:t>
        <a:bodyPr/>
        <a:lstStyle/>
        <a:p>
          <a:endParaRPr lang="de-DE"/>
        </a:p>
      </dgm:t>
    </dgm:pt>
    <dgm:pt modelId="{C80D2F84-D235-4C47-AC72-D12CA105CE39}" type="parTrans" cxnId="{7385B801-9753-44EB-A6C9-AC45059F70C1}">
      <dgm:prSet/>
      <dgm:spPr/>
      <dgm:t>
        <a:bodyPr/>
        <a:lstStyle/>
        <a:p>
          <a:endParaRPr lang="de-DE"/>
        </a:p>
      </dgm:t>
    </dgm:pt>
    <dgm:pt modelId="{835EF955-D146-4AC2-8040-F23F9E4F66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C0329FF9-630B-4155-98E1-4223BF75CE20}" type="sibTrans" cxnId="{1E373182-136F-4488-A99C-4A98ADC17C9E}">
      <dgm:prSet/>
      <dgm:spPr/>
      <dgm:t>
        <a:bodyPr/>
        <a:lstStyle/>
        <a:p>
          <a:endParaRPr lang="de-DE"/>
        </a:p>
      </dgm:t>
    </dgm:pt>
    <dgm:pt modelId="{66968EC9-85B2-4012-87FF-DB0021384377}" type="parTrans" cxnId="{1E373182-136F-4488-A99C-4A98ADC17C9E}">
      <dgm:prSet/>
      <dgm:spPr/>
      <dgm:t>
        <a:bodyPr/>
        <a:lstStyle/>
        <a:p>
          <a:endParaRPr lang="de-DE"/>
        </a:p>
      </dgm:t>
    </dgm:pt>
    <dgm:pt modelId="{6587D61D-40FA-4ED3-B6D6-E33EA00EFEB5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1C4F9805-E03F-41DA-B5F4-C25818CBEC75}" type="sibTrans" cxnId="{D8CA48B0-405D-45BC-BBC2-C06E606D5A2D}">
      <dgm:prSet/>
      <dgm:spPr/>
      <dgm:t>
        <a:bodyPr/>
        <a:lstStyle/>
        <a:p>
          <a:endParaRPr lang="de-DE"/>
        </a:p>
      </dgm:t>
    </dgm:pt>
    <dgm:pt modelId="{14C00800-57F5-4201-B199-2A5D1EF08B9D}" type="parTrans" cxnId="{D8CA48B0-405D-45BC-BBC2-C06E606D5A2D}">
      <dgm:prSet/>
      <dgm:spPr/>
      <dgm:t>
        <a:bodyPr/>
        <a:lstStyle/>
        <a:p>
          <a:endParaRPr lang="de-DE"/>
        </a:p>
      </dgm:t>
    </dgm:pt>
    <dgm:pt modelId="{5754A31A-2C52-4A9A-9412-37432DE6FE7E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677BE154-B655-4068-94C3-1FC5361BF552}" type="sibTrans" cxnId="{A3799335-3763-4248-9407-AD03DABFFE87}">
      <dgm:prSet/>
      <dgm:spPr/>
      <dgm:t>
        <a:bodyPr/>
        <a:lstStyle/>
        <a:p>
          <a:endParaRPr lang="de-DE"/>
        </a:p>
      </dgm:t>
    </dgm:pt>
    <dgm:pt modelId="{27382E1E-8495-41D5-A38E-44D70C58AC87}" type="parTrans" cxnId="{A3799335-3763-4248-9407-AD03DABFFE87}">
      <dgm:prSet/>
      <dgm:spPr/>
      <dgm:t>
        <a:bodyPr/>
        <a:lstStyle/>
        <a:p>
          <a:endParaRPr lang="de-DE"/>
        </a:p>
      </dgm:t>
    </dgm:pt>
    <dgm:pt modelId="{7CAA8084-CFF8-4075-A53B-4476DD54975D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13BE3751-6282-4AA0-A29D-09C01CB05A93}" type="sibTrans" cxnId="{FEF0672A-78B9-4420-AC4E-98FDAA539714}">
      <dgm:prSet/>
      <dgm:spPr/>
      <dgm:t>
        <a:bodyPr/>
        <a:lstStyle/>
        <a:p>
          <a:endParaRPr lang="de-DE"/>
        </a:p>
      </dgm:t>
    </dgm:pt>
    <dgm:pt modelId="{C90240B9-6F53-42A4-9D75-D5843E08D75D}" type="parTrans" cxnId="{FEF0672A-78B9-4420-AC4E-98FDAA539714}">
      <dgm:prSet/>
      <dgm:spPr/>
      <dgm:t>
        <a:bodyPr/>
        <a:lstStyle/>
        <a:p>
          <a:endParaRPr lang="de-DE"/>
        </a:p>
      </dgm:t>
    </dgm:pt>
    <dgm:pt modelId="{808993FE-FF99-4068-BD53-4592A4D6A9BA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3F633BF6-050C-4CB5-B769-36D7B3BC6AD7}" type="sibTrans" cxnId="{E26462E0-CD65-4BE3-8627-19F0521AFC57}">
      <dgm:prSet/>
      <dgm:spPr/>
      <dgm:t>
        <a:bodyPr/>
        <a:lstStyle/>
        <a:p>
          <a:endParaRPr lang="de-DE"/>
        </a:p>
      </dgm:t>
    </dgm:pt>
    <dgm:pt modelId="{0355448A-8A1E-4EDD-B58C-65A0B279870B}" type="parTrans" cxnId="{E26462E0-CD65-4BE3-8627-19F0521AFC57}">
      <dgm:prSet/>
      <dgm:spPr/>
      <dgm:t>
        <a:bodyPr/>
        <a:lstStyle/>
        <a:p>
          <a:endParaRPr lang="de-DE"/>
        </a:p>
      </dgm:t>
    </dgm:pt>
    <dgm:pt modelId="{46C7308F-E930-4B37-90E7-B8DB74FFC210}" type="pres">
      <dgm:prSet presAssocID="{18B64743-5C18-4664-9C58-0FA371B2D2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6C934E-2A26-483B-9CC9-954FBDA499B6}" type="pres">
      <dgm:prSet presAssocID="{DAE35DFF-FCF0-4116-9860-B09EE1A5BF86}" presName="root" presStyleCnt="0"/>
      <dgm:spPr/>
      <dgm:t>
        <a:bodyPr/>
        <a:lstStyle/>
        <a:p>
          <a:endParaRPr lang="de-DE"/>
        </a:p>
      </dgm:t>
    </dgm:pt>
    <dgm:pt modelId="{C877D260-2016-473F-ABB4-FF2F5E46A7C8}" type="pres">
      <dgm:prSet presAssocID="{DAE35DFF-FCF0-4116-9860-B09EE1A5BF86}" presName="rootComposite" presStyleCnt="0"/>
      <dgm:spPr/>
      <dgm:t>
        <a:bodyPr/>
        <a:lstStyle/>
        <a:p>
          <a:endParaRPr lang="de-DE"/>
        </a:p>
      </dgm:t>
    </dgm:pt>
    <dgm:pt modelId="{425B9EAB-774E-459F-ADE5-F0DF23CF43CA}" type="pres">
      <dgm:prSet presAssocID="{DAE35DFF-FCF0-4116-9860-B09EE1A5BF86}" presName="rootText" presStyleLbl="node1" presStyleIdx="0" presStyleCnt="3"/>
      <dgm:spPr/>
      <dgm:t>
        <a:bodyPr/>
        <a:lstStyle/>
        <a:p>
          <a:endParaRPr lang="de-DE"/>
        </a:p>
      </dgm:t>
    </dgm:pt>
    <dgm:pt modelId="{67471FAC-6B68-4E59-B1FC-3525F61B3CED}" type="pres">
      <dgm:prSet presAssocID="{DAE35DFF-FCF0-4116-9860-B09EE1A5BF86}" presName="rootConnector" presStyleLbl="node1" presStyleIdx="0" presStyleCnt="3"/>
      <dgm:spPr/>
      <dgm:t>
        <a:bodyPr/>
        <a:lstStyle/>
        <a:p>
          <a:endParaRPr lang="de-DE"/>
        </a:p>
      </dgm:t>
    </dgm:pt>
    <dgm:pt modelId="{B6D630F2-8367-42B6-97F6-C1D49AA7CBB3}" type="pres">
      <dgm:prSet presAssocID="{DAE35DFF-FCF0-4116-9860-B09EE1A5BF86}" presName="childShape" presStyleCnt="0"/>
      <dgm:spPr/>
      <dgm:t>
        <a:bodyPr/>
        <a:lstStyle/>
        <a:p>
          <a:endParaRPr lang="de-DE"/>
        </a:p>
      </dgm:t>
    </dgm:pt>
    <dgm:pt modelId="{508FB8BC-E70C-4D59-8D8D-BDCA00DD99D4}" type="pres">
      <dgm:prSet presAssocID="{0355448A-8A1E-4EDD-B58C-65A0B279870B}" presName="Name13" presStyleLbl="parChTrans1D2" presStyleIdx="0" presStyleCnt="9"/>
      <dgm:spPr/>
      <dgm:t>
        <a:bodyPr/>
        <a:lstStyle/>
        <a:p>
          <a:endParaRPr lang="en-US"/>
        </a:p>
      </dgm:t>
    </dgm:pt>
    <dgm:pt modelId="{9EF6BF7A-2AD4-446A-B67C-AB4DD1B1ED3B}" type="pres">
      <dgm:prSet presAssocID="{808993FE-FF99-4068-BD53-4592A4D6A9BA}" presName="childTex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97868-A0A2-42AA-8AFB-BE20E8C07604}" type="pres">
      <dgm:prSet presAssocID="{C90240B9-6F53-42A4-9D75-D5843E08D75D}" presName="Name13" presStyleLbl="parChTrans1D2" presStyleIdx="1" presStyleCnt="9"/>
      <dgm:spPr/>
      <dgm:t>
        <a:bodyPr/>
        <a:lstStyle/>
        <a:p>
          <a:endParaRPr lang="en-US"/>
        </a:p>
      </dgm:t>
    </dgm:pt>
    <dgm:pt modelId="{867CBBD4-B7BB-4C4C-BF5E-5F8AA08E3E15}" type="pres">
      <dgm:prSet presAssocID="{7CAA8084-CFF8-4075-A53B-4476DD54975D}" presName="childTex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FBAD54-E6A0-460E-B947-55BAC6D69CDC}" type="pres">
      <dgm:prSet presAssocID="{27382E1E-8495-41D5-A38E-44D70C58AC87}" presName="Name13" presStyleLbl="parChTrans1D2" presStyleIdx="2" presStyleCnt="9"/>
      <dgm:spPr/>
      <dgm:t>
        <a:bodyPr/>
        <a:lstStyle/>
        <a:p>
          <a:endParaRPr lang="en-US"/>
        </a:p>
      </dgm:t>
    </dgm:pt>
    <dgm:pt modelId="{0801BE60-F489-4EC4-B5FF-66C095B0AC0F}" type="pres">
      <dgm:prSet presAssocID="{5754A31A-2C52-4A9A-9412-37432DE6FE7E}" presName="childTex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B59DBB-2444-4CC7-8B44-7CF91623D9DF}" type="pres">
      <dgm:prSet presAssocID="{DA775B54-CB04-44A9-A9BB-1BED3188B782}" presName="root" presStyleCnt="0"/>
      <dgm:spPr/>
      <dgm:t>
        <a:bodyPr/>
        <a:lstStyle/>
        <a:p>
          <a:endParaRPr lang="de-DE"/>
        </a:p>
      </dgm:t>
    </dgm:pt>
    <dgm:pt modelId="{55D031A9-FB27-43CB-9C01-B7436BE8F71E}" type="pres">
      <dgm:prSet presAssocID="{DA775B54-CB04-44A9-A9BB-1BED3188B782}" presName="rootComposite" presStyleCnt="0"/>
      <dgm:spPr/>
      <dgm:t>
        <a:bodyPr/>
        <a:lstStyle/>
        <a:p>
          <a:endParaRPr lang="de-DE"/>
        </a:p>
      </dgm:t>
    </dgm:pt>
    <dgm:pt modelId="{5543B4AD-3BB7-4693-8ECE-9B58515293FE}" type="pres">
      <dgm:prSet presAssocID="{DA775B54-CB04-44A9-A9BB-1BED3188B782}" presName="rootText" presStyleLbl="node1" presStyleIdx="1" presStyleCnt="3"/>
      <dgm:spPr/>
      <dgm:t>
        <a:bodyPr/>
        <a:lstStyle/>
        <a:p>
          <a:endParaRPr lang="de-DE"/>
        </a:p>
      </dgm:t>
    </dgm:pt>
    <dgm:pt modelId="{D60F2F6C-DA4A-4764-B47C-9ED077A8436C}" type="pres">
      <dgm:prSet presAssocID="{DA775B54-CB04-44A9-A9BB-1BED3188B782}" presName="rootConnector" presStyleLbl="node1" presStyleIdx="1" presStyleCnt="3"/>
      <dgm:spPr/>
      <dgm:t>
        <a:bodyPr/>
        <a:lstStyle/>
        <a:p>
          <a:endParaRPr lang="de-DE"/>
        </a:p>
      </dgm:t>
    </dgm:pt>
    <dgm:pt modelId="{442248B4-34AA-4C60-B0F1-C480D88308AD}" type="pres">
      <dgm:prSet presAssocID="{DA775B54-CB04-44A9-A9BB-1BED3188B782}" presName="childShape" presStyleCnt="0"/>
      <dgm:spPr/>
      <dgm:t>
        <a:bodyPr/>
        <a:lstStyle/>
        <a:p>
          <a:endParaRPr lang="de-DE"/>
        </a:p>
      </dgm:t>
    </dgm:pt>
    <dgm:pt modelId="{94FCC900-BD0D-4DEC-9C3F-BA2A0A619B11}" type="pres">
      <dgm:prSet presAssocID="{C80D2F84-D235-4C47-AC72-D12CA105CE39}" presName="Name13" presStyleLbl="parChTrans1D2" presStyleIdx="3" presStyleCnt="9"/>
      <dgm:spPr/>
      <dgm:t>
        <a:bodyPr/>
        <a:lstStyle/>
        <a:p>
          <a:endParaRPr lang="en-US"/>
        </a:p>
      </dgm:t>
    </dgm:pt>
    <dgm:pt modelId="{5EDE14B3-E5B8-4E47-9B21-C9646DDBF67F}" type="pres">
      <dgm:prSet presAssocID="{D79FBBCE-F70B-4D75-824E-16F95800202E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5CF88A-6FE8-4F50-9E93-DB1C8812D008}" type="pres">
      <dgm:prSet presAssocID="{66968EC9-85B2-4012-87FF-DB0021384377}" presName="Name13" presStyleLbl="parChTrans1D2" presStyleIdx="4" presStyleCnt="9"/>
      <dgm:spPr/>
      <dgm:t>
        <a:bodyPr/>
        <a:lstStyle/>
        <a:p>
          <a:endParaRPr lang="en-US"/>
        </a:p>
      </dgm:t>
    </dgm:pt>
    <dgm:pt modelId="{484B9ECC-D9E9-42DD-95C0-A303BD1919B5}" type="pres">
      <dgm:prSet presAssocID="{835EF955-D146-4AC2-8040-F23F9E4F662E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92CD7B-2CC0-45E7-A6D2-62297246606A}" type="pres">
      <dgm:prSet presAssocID="{14C00800-57F5-4201-B199-2A5D1EF08B9D}" presName="Name13" presStyleLbl="parChTrans1D2" presStyleIdx="5" presStyleCnt="9"/>
      <dgm:spPr/>
      <dgm:t>
        <a:bodyPr/>
        <a:lstStyle/>
        <a:p>
          <a:endParaRPr lang="en-US"/>
        </a:p>
      </dgm:t>
    </dgm:pt>
    <dgm:pt modelId="{3A3AC09A-2653-47A9-872A-DE7B3B7E1D3C}" type="pres">
      <dgm:prSet presAssocID="{6587D61D-40FA-4ED3-B6D6-E33EA00EFEB5}" presName="childTex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BB1719-DF58-4FAC-A447-FA7EAF525192}" type="pres">
      <dgm:prSet presAssocID="{5BD5FA18-C24B-49CE-BCE8-66EBEE4C103F}" presName="root" presStyleCnt="0"/>
      <dgm:spPr/>
      <dgm:t>
        <a:bodyPr/>
        <a:lstStyle/>
        <a:p>
          <a:endParaRPr lang="de-DE"/>
        </a:p>
      </dgm:t>
    </dgm:pt>
    <dgm:pt modelId="{10DAF93E-A3DF-4592-9B82-04358F8A7F0C}" type="pres">
      <dgm:prSet presAssocID="{5BD5FA18-C24B-49CE-BCE8-66EBEE4C103F}" presName="rootComposite" presStyleCnt="0"/>
      <dgm:spPr/>
      <dgm:t>
        <a:bodyPr/>
        <a:lstStyle/>
        <a:p>
          <a:endParaRPr lang="de-DE"/>
        </a:p>
      </dgm:t>
    </dgm:pt>
    <dgm:pt modelId="{0D9305C8-86BC-4ACE-81F1-814A39447158}" type="pres">
      <dgm:prSet presAssocID="{5BD5FA18-C24B-49CE-BCE8-66EBEE4C103F}" presName="rootText" presStyleLbl="node1" presStyleIdx="2" presStyleCnt="3"/>
      <dgm:spPr/>
      <dgm:t>
        <a:bodyPr/>
        <a:lstStyle/>
        <a:p>
          <a:endParaRPr lang="de-DE"/>
        </a:p>
      </dgm:t>
    </dgm:pt>
    <dgm:pt modelId="{1F63AE6A-0C9A-4986-B4C4-823C843F621A}" type="pres">
      <dgm:prSet presAssocID="{5BD5FA18-C24B-49CE-BCE8-66EBEE4C103F}" presName="rootConnector" presStyleLbl="node1" presStyleIdx="2" presStyleCnt="3"/>
      <dgm:spPr/>
      <dgm:t>
        <a:bodyPr/>
        <a:lstStyle/>
        <a:p>
          <a:endParaRPr lang="de-DE"/>
        </a:p>
      </dgm:t>
    </dgm:pt>
    <dgm:pt modelId="{A14D6012-5EE5-4280-86BA-5A580CBEEF20}" type="pres">
      <dgm:prSet presAssocID="{5BD5FA18-C24B-49CE-BCE8-66EBEE4C103F}" presName="childShape" presStyleCnt="0"/>
      <dgm:spPr/>
      <dgm:t>
        <a:bodyPr/>
        <a:lstStyle/>
        <a:p>
          <a:endParaRPr lang="de-DE"/>
        </a:p>
      </dgm:t>
    </dgm:pt>
    <dgm:pt modelId="{14019CA6-8F96-4DC9-B738-77F4AC1228C5}" type="pres">
      <dgm:prSet presAssocID="{C1D0F010-F094-458C-A84A-EF95C3EEDB11}" presName="Name13" presStyleLbl="parChTrans1D2" presStyleIdx="6" presStyleCnt="9"/>
      <dgm:spPr/>
      <dgm:t>
        <a:bodyPr/>
        <a:lstStyle/>
        <a:p>
          <a:endParaRPr lang="en-US"/>
        </a:p>
      </dgm:t>
    </dgm:pt>
    <dgm:pt modelId="{20740BA4-1A3C-4E59-91DC-AAC420AA4A69}" type="pres">
      <dgm:prSet presAssocID="{5EAE729F-BE05-4BD6-9845-59EB713FA5EB}" presName="childTex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D65F8F-8B9F-482B-B33D-FB82186FCC3C}" type="pres">
      <dgm:prSet presAssocID="{3450A6FA-8EC8-458A-B4DE-55B638E5284C}" presName="Name13" presStyleLbl="parChTrans1D2" presStyleIdx="7" presStyleCnt="9"/>
      <dgm:spPr/>
      <dgm:t>
        <a:bodyPr/>
        <a:lstStyle/>
        <a:p>
          <a:endParaRPr lang="en-US"/>
        </a:p>
      </dgm:t>
    </dgm:pt>
    <dgm:pt modelId="{2177413E-A8E7-49FD-A586-ECB5F1185B02}" type="pres">
      <dgm:prSet presAssocID="{24771A57-B5E7-47DA-B1B3-1DD64FD40093}" presName="childTex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ACCA5C-62C2-410D-B194-F63BD214A6F9}" type="pres">
      <dgm:prSet presAssocID="{0ACB08A6-9735-452A-BF95-A57E6DDF44DE}" presName="Name13" presStyleLbl="parChTrans1D2" presStyleIdx="8" presStyleCnt="9"/>
      <dgm:spPr/>
      <dgm:t>
        <a:bodyPr/>
        <a:lstStyle/>
        <a:p>
          <a:endParaRPr lang="en-US"/>
        </a:p>
      </dgm:t>
    </dgm:pt>
    <dgm:pt modelId="{EE944CB1-6F8B-4394-8C20-7653E94E3EE9}" type="pres">
      <dgm:prSet presAssocID="{D900D987-63C2-41F2-B1DD-439F77A79849}" presName="childTex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DB14D0-412D-4211-BF95-73050512E86E}" type="presOf" srcId="{5BD5FA18-C24B-49CE-BCE8-66EBEE4C103F}" destId="{0D9305C8-86BC-4ACE-81F1-814A39447158}" srcOrd="0" destOrd="0" presId="urn:microsoft.com/office/officeart/2005/8/layout/hierarchy3"/>
    <dgm:cxn modelId="{0888B1E5-E5EC-4C10-9A33-DC7B739174C5}" type="presOf" srcId="{C90240B9-6F53-42A4-9D75-D5843E08D75D}" destId="{71497868-A0A2-42AA-8AFB-BE20E8C07604}" srcOrd="0" destOrd="0" presId="urn:microsoft.com/office/officeart/2005/8/layout/hierarchy3"/>
    <dgm:cxn modelId="{37ED92CC-6776-49D0-AEF9-E762687D650F}" type="presOf" srcId="{DAE35DFF-FCF0-4116-9860-B09EE1A5BF86}" destId="{67471FAC-6B68-4E59-B1FC-3525F61B3CED}" srcOrd="1" destOrd="0" presId="urn:microsoft.com/office/officeart/2005/8/layout/hierarchy3"/>
    <dgm:cxn modelId="{A3799335-3763-4248-9407-AD03DABFFE87}" srcId="{DAE35DFF-FCF0-4116-9860-B09EE1A5BF86}" destId="{5754A31A-2C52-4A9A-9412-37432DE6FE7E}" srcOrd="2" destOrd="0" parTransId="{27382E1E-8495-41D5-A38E-44D70C58AC87}" sibTransId="{677BE154-B655-4068-94C3-1FC5361BF552}"/>
    <dgm:cxn modelId="{A840BB30-0965-4150-862D-FC7022EBFBA9}" type="presOf" srcId="{6587D61D-40FA-4ED3-B6D6-E33EA00EFEB5}" destId="{3A3AC09A-2653-47A9-872A-DE7B3B7E1D3C}" srcOrd="0" destOrd="0" presId="urn:microsoft.com/office/officeart/2005/8/layout/hierarchy3"/>
    <dgm:cxn modelId="{E26462E0-CD65-4BE3-8627-19F0521AFC57}" srcId="{DAE35DFF-FCF0-4116-9860-B09EE1A5BF86}" destId="{808993FE-FF99-4068-BD53-4592A4D6A9BA}" srcOrd="0" destOrd="0" parTransId="{0355448A-8A1E-4EDD-B58C-65A0B279870B}" sibTransId="{3F633BF6-050C-4CB5-B769-36D7B3BC6AD7}"/>
    <dgm:cxn modelId="{D8920B6E-2B08-47A7-8BF0-793A14B59DC5}" type="presOf" srcId="{0ACB08A6-9735-452A-BF95-A57E6DDF44DE}" destId="{FAACCA5C-62C2-410D-B194-F63BD214A6F9}" srcOrd="0" destOrd="0" presId="urn:microsoft.com/office/officeart/2005/8/layout/hierarchy3"/>
    <dgm:cxn modelId="{C729FA1B-664E-4C42-B824-69D13B656574}" type="presOf" srcId="{5754A31A-2C52-4A9A-9412-37432DE6FE7E}" destId="{0801BE60-F489-4EC4-B5FF-66C095B0AC0F}" srcOrd="0" destOrd="0" presId="urn:microsoft.com/office/officeart/2005/8/layout/hierarchy3"/>
    <dgm:cxn modelId="{7385B801-9753-44EB-A6C9-AC45059F70C1}" srcId="{DA775B54-CB04-44A9-A9BB-1BED3188B782}" destId="{D79FBBCE-F70B-4D75-824E-16F95800202E}" srcOrd="0" destOrd="0" parTransId="{C80D2F84-D235-4C47-AC72-D12CA105CE39}" sibTransId="{2D5027D1-7FA0-4C2F-91D5-9261132819DE}"/>
    <dgm:cxn modelId="{26A820FE-E8C0-458A-891E-1E2E9A7423C7}" type="presOf" srcId="{24771A57-B5E7-47DA-B1B3-1DD64FD40093}" destId="{2177413E-A8E7-49FD-A586-ECB5F1185B02}" srcOrd="0" destOrd="0" presId="urn:microsoft.com/office/officeart/2005/8/layout/hierarchy3"/>
    <dgm:cxn modelId="{6330827F-4D1B-4951-8BA9-1420BAA6085C}" srcId="{5BD5FA18-C24B-49CE-BCE8-66EBEE4C103F}" destId="{D900D987-63C2-41F2-B1DD-439F77A79849}" srcOrd="2" destOrd="0" parTransId="{0ACB08A6-9735-452A-BF95-A57E6DDF44DE}" sibTransId="{032C029E-A5A6-4B45-823D-1D0D0F9B4ADF}"/>
    <dgm:cxn modelId="{A81D45D8-C244-4199-B9C9-BF8008299043}" type="presOf" srcId="{66968EC9-85B2-4012-87FF-DB0021384377}" destId="{8E5CF88A-6FE8-4F50-9E93-DB1C8812D008}" srcOrd="0" destOrd="0" presId="urn:microsoft.com/office/officeart/2005/8/layout/hierarchy3"/>
    <dgm:cxn modelId="{12C75F5E-9216-461C-AD13-7DBEF310E04B}" type="presOf" srcId="{D900D987-63C2-41F2-B1DD-439F77A79849}" destId="{EE944CB1-6F8B-4394-8C20-7653E94E3EE9}" srcOrd="0" destOrd="0" presId="urn:microsoft.com/office/officeart/2005/8/layout/hierarchy3"/>
    <dgm:cxn modelId="{1A9FAE6E-D1FE-4176-871C-21143047E37A}" srcId="{18B64743-5C18-4664-9C58-0FA371B2D241}" destId="{5BD5FA18-C24B-49CE-BCE8-66EBEE4C103F}" srcOrd="2" destOrd="0" parTransId="{A9B2F83F-55B7-4F75-B25B-25F1A0AD9FED}" sibTransId="{A583CB4F-1469-462E-81DE-5B037E5F8CCE}"/>
    <dgm:cxn modelId="{2F31A093-7ECA-4305-866C-459A18B80A31}" srcId="{18B64743-5C18-4664-9C58-0FA371B2D241}" destId="{DA775B54-CB04-44A9-A9BB-1BED3188B782}" srcOrd="1" destOrd="0" parTransId="{D5BAE970-4784-448B-BFC9-6055C9A2EAB6}" sibTransId="{31F7AD19-1122-483B-8329-63EB6CCD238A}"/>
    <dgm:cxn modelId="{36559379-51D6-43EF-B537-9B8B6B751C67}" srcId="{5BD5FA18-C24B-49CE-BCE8-66EBEE4C103F}" destId="{5EAE729F-BE05-4BD6-9845-59EB713FA5EB}" srcOrd="0" destOrd="0" parTransId="{C1D0F010-F094-458C-A84A-EF95C3EEDB11}" sibTransId="{3F320B9D-EFA2-4ADB-AFBF-7FCFAD988A3C}"/>
    <dgm:cxn modelId="{6558EA80-80D0-47CA-82C4-BA81A9E08A3D}" type="presOf" srcId="{DA775B54-CB04-44A9-A9BB-1BED3188B782}" destId="{5543B4AD-3BB7-4693-8ECE-9B58515293FE}" srcOrd="0" destOrd="0" presId="urn:microsoft.com/office/officeart/2005/8/layout/hierarchy3"/>
    <dgm:cxn modelId="{C56AD957-9DD5-4E71-84BE-94520DA3AFD5}" type="presOf" srcId="{C1D0F010-F094-458C-A84A-EF95C3EEDB11}" destId="{14019CA6-8F96-4DC9-B738-77F4AC1228C5}" srcOrd="0" destOrd="0" presId="urn:microsoft.com/office/officeart/2005/8/layout/hierarchy3"/>
    <dgm:cxn modelId="{1E373182-136F-4488-A99C-4A98ADC17C9E}" srcId="{DA775B54-CB04-44A9-A9BB-1BED3188B782}" destId="{835EF955-D146-4AC2-8040-F23F9E4F662E}" srcOrd="1" destOrd="0" parTransId="{66968EC9-85B2-4012-87FF-DB0021384377}" sibTransId="{C0329FF9-630B-4155-98E1-4223BF75CE20}"/>
    <dgm:cxn modelId="{0E8C42C2-D6A2-4493-AA00-0B75E108919C}" type="presOf" srcId="{808993FE-FF99-4068-BD53-4592A4D6A9BA}" destId="{9EF6BF7A-2AD4-446A-B67C-AB4DD1B1ED3B}" srcOrd="0" destOrd="0" presId="urn:microsoft.com/office/officeart/2005/8/layout/hierarchy3"/>
    <dgm:cxn modelId="{1BAC9B6A-9356-4B52-923B-989D55E4F5F8}" type="presOf" srcId="{5BD5FA18-C24B-49CE-BCE8-66EBEE4C103F}" destId="{1F63AE6A-0C9A-4986-B4C4-823C843F621A}" srcOrd="1" destOrd="0" presId="urn:microsoft.com/office/officeart/2005/8/layout/hierarchy3"/>
    <dgm:cxn modelId="{34C347A3-67AA-470A-BC5A-ACC26042B275}" type="presOf" srcId="{27382E1E-8495-41D5-A38E-44D70C58AC87}" destId="{9EFBAD54-E6A0-460E-B947-55BAC6D69CDC}" srcOrd="0" destOrd="0" presId="urn:microsoft.com/office/officeart/2005/8/layout/hierarchy3"/>
    <dgm:cxn modelId="{D6A042CB-1B93-4B89-8D45-30228EF0D4A4}" type="presOf" srcId="{DA775B54-CB04-44A9-A9BB-1BED3188B782}" destId="{D60F2F6C-DA4A-4764-B47C-9ED077A8436C}" srcOrd="1" destOrd="0" presId="urn:microsoft.com/office/officeart/2005/8/layout/hierarchy3"/>
    <dgm:cxn modelId="{761A3620-55BC-436E-9136-90D74EAF0C82}" type="presOf" srcId="{DAE35DFF-FCF0-4116-9860-B09EE1A5BF86}" destId="{425B9EAB-774E-459F-ADE5-F0DF23CF43CA}" srcOrd="0" destOrd="0" presId="urn:microsoft.com/office/officeart/2005/8/layout/hierarchy3"/>
    <dgm:cxn modelId="{4E60C542-74A5-42A3-BECA-4F67B1219E00}" srcId="{18B64743-5C18-4664-9C58-0FA371B2D241}" destId="{DAE35DFF-FCF0-4116-9860-B09EE1A5BF86}" srcOrd="0" destOrd="0" parTransId="{1DF63F6B-DC61-48A7-B35F-86F69016D320}" sibTransId="{11EB7960-5242-460C-8DF4-B749BBCA88A4}"/>
    <dgm:cxn modelId="{16822991-1321-485D-BCB4-F2271D059DED}" type="presOf" srcId="{C80D2F84-D235-4C47-AC72-D12CA105CE39}" destId="{94FCC900-BD0D-4DEC-9C3F-BA2A0A619B11}" srcOrd="0" destOrd="0" presId="urn:microsoft.com/office/officeart/2005/8/layout/hierarchy3"/>
    <dgm:cxn modelId="{ACEDC606-C9B4-49F3-A79B-25E144CEC50A}" type="presOf" srcId="{18B64743-5C18-4664-9C58-0FA371B2D241}" destId="{46C7308F-E930-4B37-90E7-B8DB74FFC210}" srcOrd="0" destOrd="0" presId="urn:microsoft.com/office/officeart/2005/8/layout/hierarchy3"/>
    <dgm:cxn modelId="{572353F9-53ED-43C1-9FB7-13187AD2F07E}" type="presOf" srcId="{5EAE729F-BE05-4BD6-9845-59EB713FA5EB}" destId="{20740BA4-1A3C-4E59-91DC-AAC420AA4A69}" srcOrd="0" destOrd="0" presId="urn:microsoft.com/office/officeart/2005/8/layout/hierarchy3"/>
    <dgm:cxn modelId="{49A0FCD9-54DE-4F21-BDEF-FAEAA0FAA2D7}" type="presOf" srcId="{14C00800-57F5-4201-B199-2A5D1EF08B9D}" destId="{AD92CD7B-2CC0-45E7-A6D2-62297246606A}" srcOrd="0" destOrd="0" presId="urn:microsoft.com/office/officeart/2005/8/layout/hierarchy3"/>
    <dgm:cxn modelId="{35ED8AAD-6778-4621-85D3-1D6387A15989}" type="presOf" srcId="{0355448A-8A1E-4EDD-B58C-65A0B279870B}" destId="{508FB8BC-E70C-4D59-8D8D-BDCA00DD99D4}" srcOrd="0" destOrd="0" presId="urn:microsoft.com/office/officeart/2005/8/layout/hierarchy3"/>
    <dgm:cxn modelId="{53A6658C-103B-4659-A790-48B41B9C80BE}" type="presOf" srcId="{7CAA8084-CFF8-4075-A53B-4476DD54975D}" destId="{867CBBD4-B7BB-4C4C-BF5E-5F8AA08E3E15}" srcOrd="0" destOrd="0" presId="urn:microsoft.com/office/officeart/2005/8/layout/hierarchy3"/>
    <dgm:cxn modelId="{633D3C5C-A0AF-43A9-9BF7-9A15D1AA23EA}" srcId="{5BD5FA18-C24B-49CE-BCE8-66EBEE4C103F}" destId="{24771A57-B5E7-47DA-B1B3-1DD64FD40093}" srcOrd="1" destOrd="0" parTransId="{3450A6FA-8EC8-458A-B4DE-55B638E5284C}" sibTransId="{F818F9B0-5850-46B6-B0FF-3C59C29877C7}"/>
    <dgm:cxn modelId="{93086BA0-D164-4EF3-834C-BFE6522AF5CF}" type="presOf" srcId="{835EF955-D146-4AC2-8040-F23F9E4F662E}" destId="{484B9ECC-D9E9-42DD-95C0-A303BD1919B5}" srcOrd="0" destOrd="0" presId="urn:microsoft.com/office/officeart/2005/8/layout/hierarchy3"/>
    <dgm:cxn modelId="{D8CA48B0-405D-45BC-BBC2-C06E606D5A2D}" srcId="{DA775B54-CB04-44A9-A9BB-1BED3188B782}" destId="{6587D61D-40FA-4ED3-B6D6-E33EA00EFEB5}" srcOrd="2" destOrd="0" parTransId="{14C00800-57F5-4201-B199-2A5D1EF08B9D}" sibTransId="{1C4F9805-E03F-41DA-B5F4-C25818CBEC75}"/>
    <dgm:cxn modelId="{FEF0672A-78B9-4420-AC4E-98FDAA539714}" srcId="{DAE35DFF-FCF0-4116-9860-B09EE1A5BF86}" destId="{7CAA8084-CFF8-4075-A53B-4476DD54975D}" srcOrd="1" destOrd="0" parTransId="{C90240B9-6F53-42A4-9D75-D5843E08D75D}" sibTransId="{13BE3751-6282-4AA0-A29D-09C01CB05A93}"/>
    <dgm:cxn modelId="{0C0BC377-0C62-46D1-9443-1292D9EB849F}" type="presOf" srcId="{3450A6FA-8EC8-458A-B4DE-55B638E5284C}" destId="{A4D65F8F-8B9F-482B-B33D-FB82186FCC3C}" srcOrd="0" destOrd="0" presId="urn:microsoft.com/office/officeart/2005/8/layout/hierarchy3"/>
    <dgm:cxn modelId="{9DF19841-C53E-4A92-B41D-78EAFA94A434}" type="presOf" srcId="{D79FBBCE-F70B-4D75-824E-16F95800202E}" destId="{5EDE14B3-E5B8-4E47-9B21-C9646DDBF67F}" srcOrd="0" destOrd="0" presId="urn:microsoft.com/office/officeart/2005/8/layout/hierarchy3"/>
    <dgm:cxn modelId="{5BD1FFB0-7132-4D43-9508-6E068AEDB8FF}" type="presParOf" srcId="{46C7308F-E930-4B37-90E7-B8DB74FFC210}" destId="{936C934E-2A26-483B-9CC9-954FBDA499B6}" srcOrd="0" destOrd="0" presId="urn:microsoft.com/office/officeart/2005/8/layout/hierarchy3"/>
    <dgm:cxn modelId="{023BC9D4-F509-43F8-834B-CA4DDDCAA08D}" type="presParOf" srcId="{936C934E-2A26-483B-9CC9-954FBDA499B6}" destId="{C877D260-2016-473F-ABB4-FF2F5E46A7C8}" srcOrd="0" destOrd="0" presId="urn:microsoft.com/office/officeart/2005/8/layout/hierarchy3"/>
    <dgm:cxn modelId="{BF42A8A0-FF0E-4883-9A1B-FF7B2E7D8E80}" type="presParOf" srcId="{C877D260-2016-473F-ABB4-FF2F5E46A7C8}" destId="{425B9EAB-774E-459F-ADE5-F0DF23CF43CA}" srcOrd="0" destOrd="0" presId="urn:microsoft.com/office/officeart/2005/8/layout/hierarchy3"/>
    <dgm:cxn modelId="{389CBE71-327D-4BBE-B5A0-D5D513153B81}" type="presParOf" srcId="{C877D260-2016-473F-ABB4-FF2F5E46A7C8}" destId="{67471FAC-6B68-4E59-B1FC-3525F61B3CED}" srcOrd="1" destOrd="0" presId="urn:microsoft.com/office/officeart/2005/8/layout/hierarchy3"/>
    <dgm:cxn modelId="{D724867D-C9C7-41FB-B744-4DB80317C04B}" type="presParOf" srcId="{936C934E-2A26-483B-9CC9-954FBDA499B6}" destId="{B6D630F2-8367-42B6-97F6-C1D49AA7CBB3}" srcOrd="1" destOrd="0" presId="urn:microsoft.com/office/officeart/2005/8/layout/hierarchy3"/>
    <dgm:cxn modelId="{51207EBD-8774-4DAF-91F5-A25505B2C6F7}" type="presParOf" srcId="{B6D630F2-8367-42B6-97F6-C1D49AA7CBB3}" destId="{508FB8BC-E70C-4D59-8D8D-BDCA00DD99D4}" srcOrd="0" destOrd="0" presId="urn:microsoft.com/office/officeart/2005/8/layout/hierarchy3"/>
    <dgm:cxn modelId="{91623084-7A19-4340-935B-7E7CF63E2A97}" type="presParOf" srcId="{B6D630F2-8367-42B6-97F6-C1D49AA7CBB3}" destId="{9EF6BF7A-2AD4-446A-B67C-AB4DD1B1ED3B}" srcOrd="1" destOrd="0" presId="urn:microsoft.com/office/officeart/2005/8/layout/hierarchy3"/>
    <dgm:cxn modelId="{C523DD2E-9EFF-45A0-A031-1ACE27B15E4E}" type="presParOf" srcId="{B6D630F2-8367-42B6-97F6-C1D49AA7CBB3}" destId="{71497868-A0A2-42AA-8AFB-BE20E8C07604}" srcOrd="2" destOrd="0" presId="urn:microsoft.com/office/officeart/2005/8/layout/hierarchy3"/>
    <dgm:cxn modelId="{20DF41F2-E171-4F10-B875-EB702537C342}" type="presParOf" srcId="{B6D630F2-8367-42B6-97F6-C1D49AA7CBB3}" destId="{867CBBD4-B7BB-4C4C-BF5E-5F8AA08E3E15}" srcOrd="3" destOrd="0" presId="urn:microsoft.com/office/officeart/2005/8/layout/hierarchy3"/>
    <dgm:cxn modelId="{2A83BB3F-EFC1-43F3-A47E-121F86767A5D}" type="presParOf" srcId="{B6D630F2-8367-42B6-97F6-C1D49AA7CBB3}" destId="{9EFBAD54-E6A0-460E-B947-55BAC6D69CDC}" srcOrd="4" destOrd="0" presId="urn:microsoft.com/office/officeart/2005/8/layout/hierarchy3"/>
    <dgm:cxn modelId="{BFBD1069-03AB-4939-988E-7C994967BBFE}" type="presParOf" srcId="{B6D630F2-8367-42B6-97F6-C1D49AA7CBB3}" destId="{0801BE60-F489-4EC4-B5FF-66C095B0AC0F}" srcOrd="5" destOrd="0" presId="urn:microsoft.com/office/officeart/2005/8/layout/hierarchy3"/>
    <dgm:cxn modelId="{5FD1C6AA-75AF-4064-90BA-DB0E02FEE92C}" type="presParOf" srcId="{46C7308F-E930-4B37-90E7-B8DB74FFC210}" destId="{9FB59DBB-2444-4CC7-8B44-7CF91623D9DF}" srcOrd="1" destOrd="0" presId="urn:microsoft.com/office/officeart/2005/8/layout/hierarchy3"/>
    <dgm:cxn modelId="{BCBB648F-CE0E-4D2F-9D89-6E41A26CF7EE}" type="presParOf" srcId="{9FB59DBB-2444-4CC7-8B44-7CF91623D9DF}" destId="{55D031A9-FB27-43CB-9C01-B7436BE8F71E}" srcOrd="0" destOrd="0" presId="urn:microsoft.com/office/officeart/2005/8/layout/hierarchy3"/>
    <dgm:cxn modelId="{D4A545FF-9A98-492B-9EA4-2C2A7790486C}" type="presParOf" srcId="{55D031A9-FB27-43CB-9C01-B7436BE8F71E}" destId="{5543B4AD-3BB7-4693-8ECE-9B58515293FE}" srcOrd="0" destOrd="0" presId="urn:microsoft.com/office/officeart/2005/8/layout/hierarchy3"/>
    <dgm:cxn modelId="{035FFF23-0B55-4C6F-AF3C-DCACA3DBE5DA}" type="presParOf" srcId="{55D031A9-FB27-43CB-9C01-B7436BE8F71E}" destId="{D60F2F6C-DA4A-4764-B47C-9ED077A8436C}" srcOrd="1" destOrd="0" presId="urn:microsoft.com/office/officeart/2005/8/layout/hierarchy3"/>
    <dgm:cxn modelId="{6396AB06-7758-461F-8724-909832BBCBB5}" type="presParOf" srcId="{9FB59DBB-2444-4CC7-8B44-7CF91623D9DF}" destId="{442248B4-34AA-4C60-B0F1-C480D88308AD}" srcOrd="1" destOrd="0" presId="urn:microsoft.com/office/officeart/2005/8/layout/hierarchy3"/>
    <dgm:cxn modelId="{41FCC0C7-6E7E-4CE4-9DA5-D5C39CB9F444}" type="presParOf" srcId="{442248B4-34AA-4C60-B0F1-C480D88308AD}" destId="{94FCC900-BD0D-4DEC-9C3F-BA2A0A619B11}" srcOrd="0" destOrd="0" presId="urn:microsoft.com/office/officeart/2005/8/layout/hierarchy3"/>
    <dgm:cxn modelId="{D0D7BCBE-BA20-4152-83AA-32A4018CFC21}" type="presParOf" srcId="{442248B4-34AA-4C60-B0F1-C480D88308AD}" destId="{5EDE14B3-E5B8-4E47-9B21-C9646DDBF67F}" srcOrd="1" destOrd="0" presId="urn:microsoft.com/office/officeart/2005/8/layout/hierarchy3"/>
    <dgm:cxn modelId="{7A041F45-AD1C-4D5B-A0C7-B884ACB3CFD6}" type="presParOf" srcId="{442248B4-34AA-4C60-B0F1-C480D88308AD}" destId="{8E5CF88A-6FE8-4F50-9E93-DB1C8812D008}" srcOrd="2" destOrd="0" presId="urn:microsoft.com/office/officeart/2005/8/layout/hierarchy3"/>
    <dgm:cxn modelId="{7B94D575-6150-4D87-962A-75BB8F083D1C}" type="presParOf" srcId="{442248B4-34AA-4C60-B0F1-C480D88308AD}" destId="{484B9ECC-D9E9-42DD-95C0-A303BD1919B5}" srcOrd="3" destOrd="0" presId="urn:microsoft.com/office/officeart/2005/8/layout/hierarchy3"/>
    <dgm:cxn modelId="{0F65FC77-FD4B-40A8-ADD9-EE854066735A}" type="presParOf" srcId="{442248B4-34AA-4C60-B0F1-C480D88308AD}" destId="{AD92CD7B-2CC0-45E7-A6D2-62297246606A}" srcOrd="4" destOrd="0" presId="urn:microsoft.com/office/officeart/2005/8/layout/hierarchy3"/>
    <dgm:cxn modelId="{C6F79805-D51B-4E4D-AB75-99F602053F94}" type="presParOf" srcId="{442248B4-34AA-4C60-B0F1-C480D88308AD}" destId="{3A3AC09A-2653-47A9-872A-DE7B3B7E1D3C}" srcOrd="5" destOrd="0" presId="urn:microsoft.com/office/officeart/2005/8/layout/hierarchy3"/>
    <dgm:cxn modelId="{571C1F1D-1998-43EF-9E1A-D2A724AAB079}" type="presParOf" srcId="{46C7308F-E930-4B37-90E7-B8DB74FFC210}" destId="{BFBB1719-DF58-4FAC-A447-FA7EAF525192}" srcOrd="2" destOrd="0" presId="urn:microsoft.com/office/officeart/2005/8/layout/hierarchy3"/>
    <dgm:cxn modelId="{2D2479C1-7844-4952-B01F-630F729E56CB}" type="presParOf" srcId="{BFBB1719-DF58-4FAC-A447-FA7EAF525192}" destId="{10DAF93E-A3DF-4592-9B82-04358F8A7F0C}" srcOrd="0" destOrd="0" presId="urn:microsoft.com/office/officeart/2005/8/layout/hierarchy3"/>
    <dgm:cxn modelId="{1D939B04-BB98-4F19-A454-4134ADD4EFB9}" type="presParOf" srcId="{10DAF93E-A3DF-4592-9B82-04358F8A7F0C}" destId="{0D9305C8-86BC-4ACE-81F1-814A39447158}" srcOrd="0" destOrd="0" presId="urn:microsoft.com/office/officeart/2005/8/layout/hierarchy3"/>
    <dgm:cxn modelId="{4BBF0245-E7F9-455E-B68B-C975D98C3023}" type="presParOf" srcId="{10DAF93E-A3DF-4592-9B82-04358F8A7F0C}" destId="{1F63AE6A-0C9A-4986-B4C4-823C843F621A}" srcOrd="1" destOrd="0" presId="urn:microsoft.com/office/officeart/2005/8/layout/hierarchy3"/>
    <dgm:cxn modelId="{D228D68E-256C-4422-A4B1-F684620D5116}" type="presParOf" srcId="{BFBB1719-DF58-4FAC-A447-FA7EAF525192}" destId="{A14D6012-5EE5-4280-86BA-5A580CBEEF20}" srcOrd="1" destOrd="0" presId="urn:microsoft.com/office/officeart/2005/8/layout/hierarchy3"/>
    <dgm:cxn modelId="{812889FA-7025-43D5-80BE-3BAF1E9C3565}" type="presParOf" srcId="{A14D6012-5EE5-4280-86BA-5A580CBEEF20}" destId="{14019CA6-8F96-4DC9-B738-77F4AC1228C5}" srcOrd="0" destOrd="0" presId="urn:microsoft.com/office/officeart/2005/8/layout/hierarchy3"/>
    <dgm:cxn modelId="{FF1B4CA0-BF62-4FC8-9D54-C2ACF2C98054}" type="presParOf" srcId="{A14D6012-5EE5-4280-86BA-5A580CBEEF20}" destId="{20740BA4-1A3C-4E59-91DC-AAC420AA4A69}" srcOrd="1" destOrd="0" presId="urn:microsoft.com/office/officeart/2005/8/layout/hierarchy3"/>
    <dgm:cxn modelId="{2BD95C82-6393-400B-A14F-73729DCE99C6}" type="presParOf" srcId="{A14D6012-5EE5-4280-86BA-5A580CBEEF20}" destId="{A4D65F8F-8B9F-482B-B33D-FB82186FCC3C}" srcOrd="2" destOrd="0" presId="urn:microsoft.com/office/officeart/2005/8/layout/hierarchy3"/>
    <dgm:cxn modelId="{59537D3D-92EC-4461-8A6B-74806630C643}" type="presParOf" srcId="{A14D6012-5EE5-4280-86BA-5A580CBEEF20}" destId="{2177413E-A8E7-49FD-A586-ECB5F1185B02}" srcOrd="3" destOrd="0" presId="urn:microsoft.com/office/officeart/2005/8/layout/hierarchy3"/>
    <dgm:cxn modelId="{82331CB4-8B42-4128-80BE-4A947B673B40}" type="presParOf" srcId="{A14D6012-5EE5-4280-86BA-5A580CBEEF20}" destId="{FAACCA5C-62C2-410D-B194-F63BD214A6F9}" srcOrd="4" destOrd="0" presId="urn:microsoft.com/office/officeart/2005/8/layout/hierarchy3"/>
    <dgm:cxn modelId="{083B6F0C-97A4-405E-9B23-F533FCCB2533}" type="presParOf" srcId="{A14D6012-5EE5-4280-86BA-5A580CBEEF20}" destId="{EE944CB1-6F8B-4394-8C20-7653E94E3EE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B9EAB-774E-459F-ADE5-F0DF23CF43CA}">
      <dsp:nvSpPr>
        <dsp:cNvPr id="0" name=""/>
        <dsp:cNvSpPr/>
      </dsp:nvSpPr>
      <dsp:spPr>
        <a:xfrm>
          <a:off x="39994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/>
        </a:p>
      </dsp:txBody>
      <dsp:txXfrm>
        <a:off x="67077" y="27219"/>
        <a:ext cx="1795187" cy="870510"/>
      </dsp:txXfrm>
    </dsp:sp>
    <dsp:sp modelId="{508FB8BC-E70C-4D59-8D8D-BDCA00DD99D4}">
      <dsp:nvSpPr>
        <dsp:cNvPr id="0" name=""/>
        <dsp:cNvSpPr/>
      </dsp:nvSpPr>
      <dsp:spPr>
        <a:xfrm>
          <a:off x="224930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6BF7A-2AD4-446A-B67C-AB4DD1B1ED3B}">
      <dsp:nvSpPr>
        <dsp:cNvPr id="0" name=""/>
        <dsp:cNvSpPr/>
      </dsp:nvSpPr>
      <dsp:spPr>
        <a:xfrm>
          <a:off x="409865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1183065"/>
        <a:ext cx="1425317" cy="870510"/>
      </dsp:txXfrm>
    </dsp:sp>
    <dsp:sp modelId="{71497868-A0A2-42AA-8AFB-BE20E8C07604}">
      <dsp:nvSpPr>
        <dsp:cNvPr id="0" name=""/>
        <dsp:cNvSpPr/>
      </dsp:nvSpPr>
      <dsp:spPr>
        <a:xfrm>
          <a:off x="224930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BBD4-B7BB-4C4C-BF5E-5F8AA08E3E15}">
      <dsp:nvSpPr>
        <dsp:cNvPr id="0" name=""/>
        <dsp:cNvSpPr/>
      </dsp:nvSpPr>
      <dsp:spPr>
        <a:xfrm>
          <a:off x="409865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2338911"/>
        <a:ext cx="1425317" cy="870510"/>
      </dsp:txXfrm>
    </dsp:sp>
    <dsp:sp modelId="{9EFBAD54-E6A0-460E-B947-55BAC6D69CDC}">
      <dsp:nvSpPr>
        <dsp:cNvPr id="0" name=""/>
        <dsp:cNvSpPr/>
      </dsp:nvSpPr>
      <dsp:spPr>
        <a:xfrm>
          <a:off x="224930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1BE60-F489-4EC4-B5FF-66C095B0AC0F}">
      <dsp:nvSpPr>
        <dsp:cNvPr id="0" name=""/>
        <dsp:cNvSpPr/>
      </dsp:nvSpPr>
      <dsp:spPr>
        <a:xfrm>
          <a:off x="409865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3494757"/>
        <a:ext cx="1425317" cy="870510"/>
      </dsp:txXfrm>
    </dsp:sp>
    <dsp:sp modelId="{5543B4AD-3BB7-4693-8ECE-9B58515293FE}">
      <dsp:nvSpPr>
        <dsp:cNvPr id="0" name=""/>
        <dsp:cNvSpPr/>
      </dsp:nvSpPr>
      <dsp:spPr>
        <a:xfrm>
          <a:off x="2351687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2378770" y="27219"/>
        <a:ext cx="1795187" cy="870510"/>
      </dsp:txXfrm>
    </dsp:sp>
    <dsp:sp modelId="{94FCC900-BD0D-4DEC-9C3F-BA2A0A619B11}">
      <dsp:nvSpPr>
        <dsp:cNvPr id="0" name=""/>
        <dsp:cNvSpPr/>
      </dsp:nvSpPr>
      <dsp:spPr>
        <a:xfrm>
          <a:off x="2536622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E14B3-E5B8-4E47-9B21-C9646DDBF67F}">
      <dsp:nvSpPr>
        <dsp:cNvPr id="0" name=""/>
        <dsp:cNvSpPr/>
      </dsp:nvSpPr>
      <dsp:spPr>
        <a:xfrm>
          <a:off x="2721557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1183065"/>
        <a:ext cx="1425317" cy="870510"/>
      </dsp:txXfrm>
    </dsp:sp>
    <dsp:sp modelId="{8E5CF88A-6FE8-4F50-9E93-DB1C8812D008}">
      <dsp:nvSpPr>
        <dsp:cNvPr id="0" name=""/>
        <dsp:cNvSpPr/>
      </dsp:nvSpPr>
      <dsp:spPr>
        <a:xfrm>
          <a:off x="2536622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B9ECC-D9E9-42DD-95C0-A303BD1919B5}">
      <dsp:nvSpPr>
        <dsp:cNvPr id="0" name=""/>
        <dsp:cNvSpPr/>
      </dsp:nvSpPr>
      <dsp:spPr>
        <a:xfrm>
          <a:off x="2721557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2338911"/>
        <a:ext cx="1425317" cy="870510"/>
      </dsp:txXfrm>
    </dsp:sp>
    <dsp:sp modelId="{AD92CD7B-2CC0-45E7-A6D2-62297246606A}">
      <dsp:nvSpPr>
        <dsp:cNvPr id="0" name=""/>
        <dsp:cNvSpPr/>
      </dsp:nvSpPr>
      <dsp:spPr>
        <a:xfrm>
          <a:off x="2536622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AC09A-2653-47A9-872A-DE7B3B7E1D3C}">
      <dsp:nvSpPr>
        <dsp:cNvPr id="0" name=""/>
        <dsp:cNvSpPr/>
      </dsp:nvSpPr>
      <dsp:spPr>
        <a:xfrm>
          <a:off x="2721557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3494757"/>
        <a:ext cx="1425317" cy="870510"/>
      </dsp:txXfrm>
    </dsp:sp>
    <dsp:sp modelId="{0D9305C8-86BC-4ACE-81F1-814A39447158}">
      <dsp:nvSpPr>
        <dsp:cNvPr id="0" name=""/>
        <dsp:cNvSpPr/>
      </dsp:nvSpPr>
      <dsp:spPr>
        <a:xfrm>
          <a:off x="4663379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analysis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4690462" y="27219"/>
        <a:ext cx="1795187" cy="870510"/>
      </dsp:txXfrm>
    </dsp:sp>
    <dsp:sp modelId="{14019CA6-8F96-4DC9-B738-77F4AC1228C5}">
      <dsp:nvSpPr>
        <dsp:cNvPr id="0" name=""/>
        <dsp:cNvSpPr/>
      </dsp:nvSpPr>
      <dsp:spPr>
        <a:xfrm>
          <a:off x="4848314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40BA4-1A3C-4E59-91DC-AAC420AA4A69}">
      <dsp:nvSpPr>
        <dsp:cNvPr id="0" name=""/>
        <dsp:cNvSpPr/>
      </dsp:nvSpPr>
      <dsp:spPr>
        <a:xfrm>
          <a:off x="5033250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latin typeface="Calibri"/>
              <a:ea typeface="+mn-ea"/>
              <a:cs typeface="+mn-cs"/>
            </a:rPr>
            <a:t>meteorology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1183065"/>
        <a:ext cx="1425317" cy="870510"/>
      </dsp:txXfrm>
    </dsp:sp>
    <dsp:sp modelId="{A4D65F8F-8B9F-482B-B33D-FB82186FCC3C}">
      <dsp:nvSpPr>
        <dsp:cNvPr id="0" name=""/>
        <dsp:cNvSpPr/>
      </dsp:nvSpPr>
      <dsp:spPr>
        <a:xfrm>
          <a:off x="4848314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7413E-A8E7-49FD-A586-ECB5F1185B02}">
      <dsp:nvSpPr>
        <dsp:cNvPr id="0" name=""/>
        <dsp:cNvSpPr/>
      </dsp:nvSpPr>
      <dsp:spPr>
        <a:xfrm>
          <a:off x="5033250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kern="1200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sp:txBody>
      <dsp:txXfrm>
        <a:off x="5060333" y="2338911"/>
        <a:ext cx="1425317" cy="870510"/>
      </dsp:txXfrm>
    </dsp:sp>
    <dsp:sp modelId="{FAACCA5C-62C2-410D-B194-F63BD214A6F9}">
      <dsp:nvSpPr>
        <dsp:cNvPr id="0" name=""/>
        <dsp:cNvSpPr/>
      </dsp:nvSpPr>
      <dsp:spPr>
        <a:xfrm>
          <a:off x="4848314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44CB1-6F8B-4394-8C20-7653E94E3EE9}">
      <dsp:nvSpPr>
        <dsp:cNvPr id="0" name=""/>
        <dsp:cNvSpPr/>
      </dsp:nvSpPr>
      <dsp:spPr>
        <a:xfrm>
          <a:off x="5033250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sz="1600" kern="1200" noProof="0" dirty="0" smtClean="0">
              <a:latin typeface="+mn-lt"/>
              <a:ea typeface="+mn-ea"/>
              <a:cs typeface="+mn-cs"/>
            </a:rPr>
          </a:br>
          <a:r>
            <a:rPr lang="en-GB" sz="1600" kern="1200" noProof="0" dirty="0" smtClean="0">
              <a:latin typeface="+mn-lt"/>
              <a:ea typeface="+mn-ea"/>
              <a:cs typeface="+mn-cs"/>
            </a:rPr>
            <a:t>rating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3494757"/>
        <a:ext cx="1425317" cy="870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10.01.2020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592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pic>
        <p:nvPicPr>
          <p:cNvPr id="1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5857200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8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716016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14362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6" r:id="rId4"/>
    <p:sldLayoutId id="2147483664" r:id="rId5"/>
    <p:sldLayoutId id="2147483661" r:id="rId6"/>
    <p:sldLayoutId id="2147483662" r:id="rId7"/>
    <p:sldLayoutId id="2147483663" r:id="rId8"/>
    <p:sldLayoutId id="214748366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3024336"/>
          </a:xfrm>
        </p:spPr>
        <p:txBody>
          <a:bodyPr/>
          <a:lstStyle/>
          <a:p>
            <a:r>
              <a:rPr lang="en-GB" noProof="0" dirty="0" smtClean="0"/>
              <a:t>SciGRID_gas workshop Berlin January 2020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sz="1800" noProof="0" dirty="0" smtClean="0"/>
              <a:t>Jan C. Diettrich</a:t>
            </a:r>
            <a:br>
              <a:rPr lang="en-GB" sz="1800" noProof="0" dirty="0" smtClean="0"/>
            </a:br>
            <a:r>
              <a:rPr lang="en-GB" sz="1800" noProof="0" dirty="0" smtClean="0"/>
              <a:t>Institute of Networked Energy Systems</a:t>
            </a:r>
            <a:br>
              <a:rPr lang="en-GB" sz="1800" noProof="0" dirty="0" smtClean="0"/>
            </a:br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Adam Pluta</a:t>
            </a:r>
            <a:br>
              <a:rPr lang="en-GB" sz="1800" dirty="0" smtClean="0"/>
            </a:br>
            <a:r>
              <a:rPr lang="en-GB" sz="1800" dirty="0" smtClean="0"/>
              <a:t>Jan Dasenbrock</a:t>
            </a:r>
            <a:br>
              <a:rPr lang="en-GB" sz="1800" dirty="0" smtClean="0"/>
            </a:br>
            <a:r>
              <a:rPr lang="en-GB" sz="1800" dirty="0" smtClean="0"/>
              <a:t>Wided Medjroubi</a:t>
            </a:r>
            <a:br>
              <a:rPr lang="en-GB" sz="1800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76672"/>
            <a:ext cx="8172000" cy="738187"/>
          </a:xfrm>
        </p:spPr>
        <p:txBody>
          <a:bodyPr/>
          <a:lstStyle/>
          <a:p>
            <a:r>
              <a:rPr lang="en-GB" dirty="0" smtClean="0"/>
              <a:t>European gas transport network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2735"/>
            <a:ext cx="5904656" cy="418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139952" y="5373216"/>
            <a:ext cx="41312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err="1" smtClean="0"/>
              <a:t>Carvalho</a:t>
            </a:r>
            <a:r>
              <a:rPr lang="en-US" sz="1100" dirty="0" smtClean="0"/>
              <a:t> et al. 2009) “Robustness </a:t>
            </a:r>
            <a:r>
              <a:rPr lang="en-US" sz="1100" dirty="0"/>
              <a:t>of Trans-European Gas </a:t>
            </a:r>
            <a:r>
              <a:rPr lang="en-US" sz="1100" dirty="0" smtClean="0"/>
              <a:t>Networks”</a:t>
            </a:r>
            <a:endParaRPr lang="de-DE" sz="110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124744"/>
            <a:ext cx="3168352" cy="408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 covering 25% of </a:t>
            </a:r>
            <a:br>
              <a:rPr lang="en-GB" dirty="0" smtClean="0"/>
            </a:br>
            <a:r>
              <a:rPr lang="en-GB" dirty="0" smtClean="0"/>
              <a:t>primary energy for Europe</a:t>
            </a:r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Transport network </a:t>
            </a:r>
            <a:br>
              <a:rPr lang="en-GB" dirty="0" smtClean="0"/>
            </a:br>
            <a:r>
              <a:rPr lang="en-GB" dirty="0" smtClean="0"/>
              <a:t>~120,000-200,000 km</a:t>
            </a:r>
          </a:p>
          <a:p>
            <a:pPr lvl="1">
              <a:lnSpc>
                <a:spcPct val="125000"/>
              </a:lnSpc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Gas-sources: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North sea, central Asia,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Russia, Middle east,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Africa</a:t>
            </a:r>
          </a:p>
          <a:p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16 LNG terminals </a:t>
            </a:r>
          </a:p>
        </p:txBody>
      </p:sp>
      <p:cxnSp>
        <p:nvCxnSpPr>
          <p:cNvPr id="6" name="Gerade Verbindung 5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37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Modelling environment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467544" y="1340768"/>
            <a:ext cx="7974432" cy="4338000"/>
          </a:xfrm>
        </p:spPr>
        <p:txBody>
          <a:bodyPr/>
          <a:lstStyle/>
          <a:p>
            <a:r>
              <a:rPr lang="en-GB" dirty="0" smtClean="0"/>
              <a:t>Sparse data</a:t>
            </a:r>
          </a:p>
          <a:p>
            <a:endParaRPr lang="en-GB" dirty="0" smtClean="0"/>
          </a:p>
          <a:p>
            <a:r>
              <a:rPr lang="en-GB" dirty="0" smtClean="0"/>
              <a:t>Existing models and data only with restrictive copy/user right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Missing information on simplification and assumptions</a:t>
            </a:r>
          </a:p>
          <a:p>
            <a:endParaRPr lang="en-US" dirty="0"/>
          </a:p>
          <a:p>
            <a:r>
              <a:rPr lang="en-US" dirty="0" smtClean="0"/>
              <a:t>Pipelines underground</a:t>
            </a:r>
          </a:p>
          <a:p>
            <a:endParaRPr lang="en-US" dirty="0"/>
          </a:p>
          <a:p>
            <a:r>
              <a:rPr lang="en-US" dirty="0" smtClean="0"/>
              <a:t>Facility data commercially sensitive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cxnSp>
        <p:nvCxnSpPr>
          <p:cNvPr id="4" name="Gerade Verbindung 3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539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SciGRID_gas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74426" y="5274063"/>
            <a:ext cx="19107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static gas-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    transport model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4426" y="2636912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source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4" y="252899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6259686" y="1722874"/>
            <a:ext cx="11926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expandable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4426" y="4325186"/>
            <a:ext cx="12439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Repeatable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(GitHub)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4426" y="1340768"/>
            <a:ext cx="3090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Gas transport model data set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236296" y="2503929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34910" y="106895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scientists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426" y="3426315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data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74426" y="2019238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model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7283211" y="3743379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OSM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37448" y="5167406"/>
            <a:ext cx="1603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Heuristic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generation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744342" y="5816297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Europe wide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783074" y="4515077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Non-OSM data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680756" y="3068960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CC by</a:t>
            </a:r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12</a:t>
            </a:fld>
            <a:endParaRPr sz="12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16" y="-2741"/>
            <a:ext cx="1825294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13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 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network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data set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GB" sz="2400" b="1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7039099" y="5528265"/>
            <a:ext cx="629245" cy="276999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619673" y="1843663"/>
            <a:ext cx="5688631" cy="36735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584913" y="1258887"/>
            <a:ext cx="3398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u="sng" dirty="0"/>
              <a:t>www.gas.scigrid.de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86000" y="404664"/>
            <a:ext cx="8172000" cy="7381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Homepage &amp; Newsletter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76947" y="5643860"/>
            <a:ext cx="3216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 smtClean="0"/>
              <a:t>news.gas-subscribe@scigrid.de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77" y="1975027"/>
            <a:ext cx="4850582" cy="347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007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SciGRID_gas Definitions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273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16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feil nach rechts 16"/>
          <p:cNvSpPr/>
          <p:nvPr/>
        </p:nvSpPr>
        <p:spPr>
          <a:xfrm flipH="1">
            <a:off x="7353721" y="2060848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545958" y="2735634"/>
            <a:ext cx="1346522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 </a:t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set</a:t>
            </a:r>
          </a:p>
          <a:p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 </a:t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set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4112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Component &amp; Attribute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uppieren 37"/>
          <p:cNvGrpSpPr/>
          <p:nvPr/>
        </p:nvGrpSpPr>
        <p:grpSpPr>
          <a:xfrm>
            <a:off x="251520" y="1261113"/>
            <a:ext cx="7315249" cy="3968087"/>
            <a:chOff x="251520" y="1261113"/>
            <a:chExt cx="7315249" cy="3968087"/>
          </a:xfrm>
        </p:grpSpPr>
        <p:sp>
          <p:nvSpPr>
            <p:cNvPr id="2" name="Ellipse 1"/>
            <p:cNvSpPr/>
            <p:nvPr/>
          </p:nvSpPr>
          <p:spPr>
            <a:xfrm>
              <a:off x="1763688" y="1981193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709385"/>
              <a:ext cx="216024" cy="51935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693161"/>
              <a:ext cx="216024" cy="519351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456341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285449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261113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7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9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704407"/>
              <a:ext cx="3159616" cy="208103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780464"/>
              <a:ext cx="1291776" cy="2581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500544"/>
              <a:ext cx="198462" cy="195579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152679"/>
              <a:ext cx="1701894" cy="379719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5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7694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397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70" y="1"/>
            <a:ext cx="771268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240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228184" y="3113092"/>
            <a:ext cx="2064668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Storages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ompressor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PipeSegment</a:t>
            </a:r>
            <a:endParaRPr lang="en-GB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7125898" y="2348880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660232" y="2060848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"/>
            <a:ext cx="750814" cy="56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2" name="Gruppieren 31"/>
          <p:cNvGrpSpPr/>
          <p:nvPr/>
        </p:nvGrpSpPr>
        <p:grpSpPr>
          <a:xfrm>
            <a:off x="297288" y="2236456"/>
            <a:ext cx="5628615" cy="2694695"/>
            <a:chOff x="251520" y="1189154"/>
            <a:chExt cx="7526938" cy="4116806"/>
          </a:xfrm>
        </p:grpSpPr>
        <p:sp>
          <p:nvSpPr>
            <p:cNvPr id="33" name="Ellipse 32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0" name="Gerade Verbindung 59"/>
            <p:cNvCxnSpPr>
              <a:stCxn id="33" idx="6"/>
              <a:endCxn id="35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>
              <a:stCxn id="35" idx="6"/>
              <a:endCxn id="59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>
              <a:stCxn id="59" idx="3"/>
              <a:endCxn id="34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59" idx="4"/>
              <a:endCxn id="37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33" idx="4"/>
              <a:endCxn id="36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36" idx="7"/>
              <a:endCxn id="34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6" idx="6"/>
              <a:endCxn id="37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590449" y="1578409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3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377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5656907" y="2132856"/>
            <a:ext cx="2731517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id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node_id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source_id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lat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long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country_code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</a:t>
            </a:r>
            <a:endParaRPr lang="en-GB" b="1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554621" y="1411198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088955" y="1123166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7243316" y="2091044"/>
            <a:ext cx="0" cy="3298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7164288" y="1783849"/>
            <a:ext cx="9618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Attribute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470320"/>
            <a:ext cx="5204850" cy="3223537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cxnSp>
        <p:nvCxnSpPr>
          <p:cNvPr id="38" name="Gerade Verbindung mit Pfeil 37"/>
          <p:cNvCxnSpPr>
            <a:stCxn id="39" idx="1"/>
          </p:cNvCxnSpPr>
          <p:nvPr/>
        </p:nvCxnSpPr>
        <p:spPr>
          <a:xfrm flipV="1">
            <a:off x="7316688" y="5733842"/>
            <a:ext cx="0" cy="3649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316688" y="5960313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Dictionaries</a:t>
            </a:r>
          </a:p>
        </p:txBody>
      </p:sp>
      <p:sp>
        <p:nvSpPr>
          <p:cNvPr id="4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977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23528" y="1196752"/>
            <a:ext cx="8568952" cy="446449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 noProof="0" dirty="0" smtClean="0"/>
              <a:t>Please start download of project from GitHub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clone https</a:t>
            </a:r>
            <a:r>
              <a:rPr lang="en-US" dirty="0"/>
              <a:t>://</a:t>
            </a:r>
            <a:r>
              <a:rPr lang="en-US" dirty="0" smtClean="0"/>
              <a:t>github.com/jdlr01/OpenSciGRID_gas.git</a:t>
            </a:r>
            <a:endParaRPr lang="en-US" b="1" noProof="0" dirty="0" smtClean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OR</a:t>
            </a:r>
            <a:endParaRPr lang="en-US" b="1" noProof="0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Download from stick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noProof="0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noProof="0" dirty="0" smtClean="0"/>
              <a:t>Download all required libraries using on DOS/Unix prompt: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	</a:t>
            </a:r>
            <a:r>
              <a:rPr lang="en-US" dirty="0" smtClean="0"/>
              <a:t>Unix</a:t>
            </a:r>
            <a:r>
              <a:rPr lang="en-US" b="1" dirty="0" smtClean="0"/>
              <a:t> 		</a:t>
            </a:r>
            <a:r>
              <a:rPr lang="en-GB" dirty="0" smtClean="0"/>
              <a:t>pip </a:t>
            </a:r>
            <a:r>
              <a:rPr lang="en-GB" dirty="0"/>
              <a:t>install -r </a:t>
            </a:r>
            <a:r>
              <a:rPr lang="en-GB" dirty="0" smtClean="0"/>
              <a:t>requirements.txt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Windows: 	</a:t>
            </a:r>
            <a:r>
              <a:rPr lang="en-GB" dirty="0"/>
              <a:t>pip install -r </a:t>
            </a:r>
            <a:r>
              <a:rPr lang="en-GB" dirty="0" smtClean="0"/>
              <a:t>requirements_pip.txt</a:t>
            </a:r>
            <a:br>
              <a:rPr lang="en-GB" dirty="0" smtClean="0"/>
            </a:br>
            <a:r>
              <a:rPr lang="en-GB" dirty="0" smtClean="0"/>
              <a:t>			</a:t>
            </a:r>
            <a:r>
              <a:rPr lang="en-GB" dirty="0" err="1" smtClean="0"/>
              <a:t>conda</a:t>
            </a:r>
            <a:r>
              <a:rPr lang="en-GB" dirty="0" smtClean="0"/>
              <a:t> install --file requirements_conda.txt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Tasks</a:t>
            </a:r>
            <a:endParaRPr lang="en-GB" noProof="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752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67545" y="3445257"/>
            <a:ext cx="842493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268760"/>
            <a:ext cx="3535322" cy="1125920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2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87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67545" y="1052736"/>
            <a:ext cx="842493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 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16.71232876712329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110926712.0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'http://www.gastrade.gr/en/the-company/the-project.aspx'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2022.0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512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755576" y="1052736"/>
            <a:ext cx="3024336" cy="460851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Components</a:t>
            </a:r>
          </a:p>
          <a:p>
            <a:r>
              <a:rPr lang="fr-FR" sz="1400" dirty="0" err="1" smtClean="0"/>
              <a:t>BorderPoints</a:t>
            </a:r>
            <a:endParaRPr lang="fr-FR" sz="1400" dirty="0"/>
          </a:p>
          <a:p>
            <a:r>
              <a:rPr lang="fr-FR" sz="1400" dirty="0" err="1" smtClean="0"/>
              <a:t>Compressors</a:t>
            </a:r>
            <a:endParaRPr lang="fr-FR" sz="1400" dirty="0"/>
          </a:p>
          <a:p>
            <a:r>
              <a:rPr lang="fr-FR" sz="1400" dirty="0" err="1" smtClean="0"/>
              <a:t>ConnectionPoints</a:t>
            </a:r>
            <a:endParaRPr lang="fr-FR" sz="1400" dirty="0"/>
          </a:p>
          <a:p>
            <a:r>
              <a:rPr lang="fr-FR" sz="1400" dirty="0" err="1" smtClean="0"/>
              <a:t>Consumers</a:t>
            </a:r>
            <a:endParaRPr lang="fr-FR" sz="1400" dirty="0"/>
          </a:p>
          <a:p>
            <a:r>
              <a:rPr lang="fr-FR" sz="1400" dirty="0" err="1" smtClean="0"/>
              <a:t>EntryPoints</a:t>
            </a:r>
            <a:endParaRPr lang="fr-FR" sz="1400" dirty="0"/>
          </a:p>
          <a:p>
            <a:r>
              <a:rPr lang="fr-FR" sz="1400" dirty="0" err="1" smtClean="0"/>
              <a:t>InterConnectionPoints</a:t>
            </a:r>
            <a:endParaRPr lang="fr-FR" sz="1400" dirty="0"/>
          </a:p>
          <a:p>
            <a:r>
              <a:rPr lang="fr-FR" sz="1400" dirty="0" err="1" smtClean="0"/>
              <a:t>LNGs</a:t>
            </a:r>
            <a:endParaRPr lang="fr-FR" sz="1400" dirty="0" smtClean="0"/>
          </a:p>
          <a:p>
            <a:r>
              <a:rPr lang="fr-FR" sz="1400" dirty="0" err="1" smtClean="0"/>
              <a:t>Nodes</a:t>
            </a:r>
            <a:endParaRPr lang="fr-FR" sz="1400" dirty="0" smtClean="0"/>
          </a:p>
          <a:p>
            <a:r>
              <a:rPr lang="fr-FR" sz="1400" dirty="0" err="1" smtClean="0"/>
              <a:t>PipeLines</a:t>
            </a:r>
            <a:endParaRPr lang="fr-FR" sz="1400" dirty="0" smtClean="0"/>
          </a:p>
          <a:p>
            <a:r>
              <a:rPr lang="fr-FR" sz="1400" dirty="0" err="1" smtClean="0"/>
              <a:t>PipePoints</a:t>
            </a:r>
            <a:endParaRPr lang="fr-FR" sz="1400" dirty="0"/>
          </a:p>
          <a:p>
            <a:r>
              <a:rPr lang="fr-FR" sz="1400" dirty="0" err="1" smtClean="0"/>
              <a:t>PipeSegments</a:t>
            </a:r>
            <a:endParaRPr lang="fr-FR" sz="1400" dirty="0" smtClean="0"/>
          </a:p>
          <a:p>
            <a:r>
              <a:rPr lang="fr-FR" sz="1400" dirty="0" err="1" smtClean="0"/>
              <a:t>Processes</a:t>
            </a:r>
            <a:endParaRPr lang="fr-FR" sz="1400" dirty="0" smtClean="0"/>
          </a:p>
          <a:p>
            <a:r>
              <a:rPr lang="fr-FR" sz="1400" dirty="0" smtClean="0"/>
              <a:t>Productions</a:t>
            </a:r>
          </a:p>
          <a:p>
            <a:r>
              <a:rPr lang="fr-FR" sz="1400" dirty="0" err="1" smtClean="0"/>
              <a:t>Storages</a:t>
            </a:r>
            <a:endParaRPr lang="fr-FR" sz="1400" dirty="0" smtClean="0"/>
          </a:p>
          <a:p>
            <a:r>
              <a:rPr lang="en-GB" sz="1400" dirty="0" smtClean="0"/>
              <a:t>(Pressure reducer)</a:t>
            </a:r>
          </a:p>
          <a:p>
            <a:r>
              <a:rPr lang="en-GB" sz="1400" dirty="0" smtClean="0"/>
              <a:t>(Valve)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72" y="1"/>
            <a:ext cx="777153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211960" y="4653136"/>
            <a:ext cx="3024336" cy="65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Nodes</a:t>
            </a:r>
          </a:p>
          <a:p>
            <a:r>
              <a:rPr lang="en-GB" sz="1400" dirty="0" smtClean="0"/>
              <a:t>Edges</a:t>
            </a:r>
          </a:p>
          <a:p>
            <a:endParaRPr lang="en-GB" sz="1400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43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Fundamentals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>
            <a:off x="1331640" y="5157192"/>
            <a:ext cx="62646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1475656" y="1340768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6200000">
            <a:off x="-547464" y="3116386"/>
            <a:ext cx="31931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Number of nodes and pipelines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067944" y="5384249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complexity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54724" y="4365104"/>
            <a:ext cx="1590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Dynamic model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39952" y="3365738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Static 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619672" y="1202268"/>
            <a:ext cx="327012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Entry-Exit model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Supply demand model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268960" y="1222411"/>
            <a:ext cx="4543401" cy="2906070"/>
            <a:chOff x="2990863" y="978886"/>
            <a:chExt cx="1509129" cy="2906070"/>
          </a:xfrm>
        </p:grpSpPr>
        <p:sp>
          <p:nvSpPr>
            <p:cNvPr id="13" name="Textfeld 12"/>
            <p:cNvSpPr txBox="1"/>
            <p:nvPr/>
          </p:nvSpPr>
          <p:spPr>
            <a:xfrm>
              <a:off x="3050877" y="2431921"/>
              <a:ext cx="14491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SciGRID_gas</a:t>
              </a:r>
            </a:p>
          </p:txBody>
        </p:sp>
        <p:sp>
          <p:nvSpPr>
            <p:cNvPr id="26" name="Ellipse 25"/>
            <p:cNvSpPr/>
            <p:nvPr/>
          </p:nvSpPr>
          <p:spPr>
            <a:xfrm rot="13500000">
              <a:off x="1797504" y="2172245"/>
              <a:ext cx="2906070" cy="51935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04" y="0"/>
            <a:ext cx="774791" cy="56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1119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Data model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3635896" y="2492896"/>
            <a:ext cx="134652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Data model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>e.g. LKD-EU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73" y="26894"/>
            <a:ext cx="823827" cy="61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406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 txBox="1">
            <a:spLocks/>
          </p:cNvSpPr>
          <p:nvPr/>
        </p:nvSpPr>
        <p:spPr bwMode="auto">
          <a:xfrm>
            <a:off x="178426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Example data set: LKD-EU</a:t>
            </a:r>
            <a:endParaRPr lang="en-GB" sz="1200" dirty="0"/>
          </a:p>
        </p:txBody>
      </p:sp>
      <p:sp>
        <p:nvSpPr>
          <p:cNvPr id="2" name="Textfeld 1"/>
          <p:cNvSpPr txBox="1"/>
          <p:nvPr/>
        </p:nvSpPr>
        <p:spPr>
          <a:xfrm>
            <a:off x="323528" y="5579948"/>
            <a:ext cx="54516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Data Documentation 92: Electricity, Heat and Gas Sector Data for Modelling the </a:t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German system, Friedrich Kunz, et al.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768752" cy="449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3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Network model</a:t>
            </a:r>
            <a:endParaRPr lang="en-GB" dirty="0" smtClean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259632" y="1988840"/>
            <a:ext cx="26786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 smtClean="0">
                <a:latin typeface="Arial" pitchFamily="34" charset="0"/>
                <a:cs typeface="Arial" pitchFamily="34" charset="0"/>
              </a:rPr>
              <a:t>Questions:</a:t>
            </a:r>
            <a:endParaRPr lang="en-GB" sz="4000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uppieren 37"/>
          <p:cNvGrpSpPr/>
          <p:nvPr/>
        </p:nvGrpSpPr>
        <p:grpSpPr>
          <a:xfrm>
            <a:off x="3635896" y="2924944"/>
            <a:ext cx="4824536" cy="2960002"/>
            <a:chOff x="251520" y="1412776"/>
            <a:chExt cx="7315249" cy="3816424"/>
          </a:xfrm>
        </p:grpSpPr>
        <p:sp>
          <p:nvSpPr>
            <p:cNvPr id="2" name="Ellipse 1"/>
            <p:cNvSpPr/>
            <p:nvPr/>
          </p:nvSpPr>
          <p:spPr>
            <a:xfrm>
              <a:off x="1763688" y="2132856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861048"/>
              <a:ext cx="216024" cy="2160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844824"/>
              <a:ext cx="216024" cy="21602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608004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437112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41277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6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597164"/>
              <a:ext cx="3159616" cy="229552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628800"/>
              <a:ext cx="1291776" cy="28399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348880"/>
              <a:ext cx="198462" cy="225912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045436"/>
              <a:ext cx="1701894" cy="59420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4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91050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Speicher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Kompressor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4619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2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532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755576" y="1823542"/>
            <a:ext cx="7779600" cy="741362"/>
          </a:xfrm>
        </p:spPr>
        <p:txBody>
          <a:bodyPr/>
          <a:lstStyle/>
          <a:p>
            <a:r>
              <a:rPr lang="en-GB" dirty="0" err="1" smtClean="0"/>
              <a:t>OpenStreetMap</a:t>
            </a:r>
            <a:r>
              <a:rPr lang="en-GB" dirty="0" smtClean="0"/>
              <a:t> </a:t>
            </a:r>
            <a:r>
              <a:rPr lang="en-GB" dirty="0" smtClean="0"/>
              <a:t>data </a:t>
            </a:r>
            <a:r>
              <a:rPr lang="en-GB" dirty="0" smtClean="0"/>
              <a:t>in  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64" y="105292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26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Processing of OSM data in SciGRID_gas</a:t>
            </a:r>
            <a:endParaRPr lang="en-GB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91" y="1257350"/>
            <a:ext cx="530270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522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Pipelines ways in OSM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2"/>
            <a:ext cx="8064896" cy="548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393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1187624" y="1196752"/>
            <a:ext cx="5544616" cy="446449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Institute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project introduction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definitions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</a:t>
            </a:r>
            <a:r>
              <a:rPr lang="en-GB" noProof="0" dirty="0" err="1" smtClean="0"/>
              <a:t>OpenStreetMap</a:t>
            </a:r>
            <a:r>
              <a:rPr lang="en-GB" noProof="0" dirty="0" smtClean="0"/>
              <a:t> 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Non-OSM data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Heuristics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2000" b="1" noProof="0" dirty="0" smtClean="0"/>
              <a:t>Hands on data set generation</a:t>
            </a:r>
            <a:endParaRPr lang="en-GB" sz="2000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Overview</a:t>
            </a:r>
            <a:endParaRPr lang="en-GB" noProof="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05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Non-OSM Data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539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86000" y="1220094"/>
            <a:ext cx="4355576" cy="552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Few samples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sz="2400" dirty="0" smtClean="0"/>
              <a:t>Topologically inaccurate</a:t>
            </a:r>
            <a:r>
              <a:rPr lang="en-GB" sz="2400" dirty="0" smtClean="0">
                <a:sym typeface="Wingdings" panose="05000000000000000000" pitchFamily="2" charset="2"/>
              </a:rPr>
              <a:t>/ accurate</a:t>
            </a:r>
            <a:r>
              <a:rPr lang="en-GB" dirty="0" smtClean="0">
                <a:sym typeface="Wingdings" panose="05000000000000000000" pitchFamily="2" charset="2"/>
              </a:rPr>
              <a:t/>
            </a:r>
            <a:br>
              <a:rPr lang="en-GB" dirty="0" smtClean="0">
                <a:sym typeface="Wingdings" panose="05000000000000000000" pitchFamily="2" charset="2"/>
              </a:rPr>
            </a:br>
            <a:endParaRPr lang="en-GB" dirty="0" smtClean="0"/>
          </a:p>
          <a:p>
            <a:r>
              <a:rPr lang="en-GB" sz="2400" dirty="0" smtClean="0"/>
              <a:t>Powerful:</a:t>
            </a:r>
          </a:p>
          <a:p>
            <a:pPr lvl="2"/>
            <a:r>
              <a:rPr lang="en-GB" sz="1600" dirty="0" smtClean="0"/>
              <a:t>Gas pipeline diameter</a:t>
            </a:r>
          </a:p>
          <a:p>
            <a:pPr lvl="2"/>
            <a:r>
              <a:rPr lang="en-GB" sz="1600" dirty="0" smtClean="0"/>
              <a:t>Gas pressure</a:t>
            </a:r>
          </a:p>
          <a:p>
            <a:pPr lvl="2"/>
            <a:r>
              <a:rPr lang="en-GB" sz="1600" dirty="0" smtClean="0"/>
              <a:t>Storage volume</a:t>
            </a:r>
          </a:p>
          <a:p>
            <a:pPr lvl="2"/>
            <a:r>
              <a:rPr lang="en-GB" sz="1600" dirty="0" smtClean="0"/>
              <a:t>Gas power plant</a:t>
            </a:r>
          </a:p>
          <a:p>
            <a:pPr lvl="2"/>
            <a:r>
              <a:rPr lang="en-GB" sz="1600" dirty="0" smtClean="0"/>
              <a:t>Compressor (number of turbines/power)</a:t>
            </a:r>
            <a:br>
              <a:rPr lang="en-GB" sz="1600" dirty="0" smtClean="0"/>
            </a:br>
            <a:endParaRPr lang="en-GB" sz="1600" dirty="0" smtClean="0"/>
          </a:p>
          <a:p>
            <a:r>
              <a:rPr lang="en-GB" sz="2400" dirty="0" smtClean="0"/>
              <a:t>Time series:</a:t>
            </a:r>
          </a:p>
          <a:p>
            <a:pPr lvl="2"/>
            <a:r>
              <a:rPr lang="en-GB" sz="1600" dirty="0" smtClean="0"/>
              <a:t>Gas flow	</a:t>
            </a:r>
          </a:p>
          <a:p>
            <a:pPr lvl="2"/>
            <a:r>
              <a:rPr lang="en-GB" sz="1600" dirty="0" smtClean="0"/>
              <a:t>Storage	</a:t>
            </a:r>
          </a:p>
          <a:p>
            <a:pPr lvl="2"/>
            <a:r>
              <a:rPr lang="en-GB" sz="1600" dirty="0" smtClean="0"/>
              <a:t>LNG</a:t>
            </a:r>
          </a:p>
          <a:p>
            <a:pPr lvl="2"/>
            <a:r>
              <a:rPr lang="en-GB" sz="1600" dirty="0" smtClean="0"/>
              <a:t>Production 	</a:t>
            </a:r>
          </a:p>
          <a:p>
            <a:pPr lvl="2"/>
            <a:r>
              <a:rPr lang="en-GB" sz="1600" dirty="0" smtClean="0"/>
              <a:t>Consumers</a:t>
            </a:r>
            <a:endParaRPr lang="en-GB" sz="1600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3"/>
          <p:cNvSpPr txBox="1">
            <a:spLocks/>
          </p:cNvSpPr>
          <p:nvPr/>
        </p:nvSpPr>
        <p:spPr bwMode="auto">
          <a:xfrm>
            <a:off x="5344344" y="2852936"/>
            <a:ext cx="36921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POWERFUL</a:t>
            </a:r>
          </a:p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	   but </a:t>
            </a:r>
          </a:p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 	       SPARSE</a:t>
            </a:r>
            <a:endParaRPr lang="en-GB" sz="3200" b="1" dirty="0" smtClean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4764"/>
            <a:ext cx="765101" cy="57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009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827584" y="1340768"/>
            <a:ext cx="3384376" cy="4464496"/>
          </a:xfrm>
        </p:spPr>
        <p:txBody>
          <a:bodyPr/>
          <a:lstStyle/>
          <a:p>
            <a:r>
              <a:rPr lang="en-GB" sz="2400" dirty="0" err="1" smtClean="0"/>
              <a:t>EntsoG</a:t>
            </a:r>
            <a:r>
              <a:rPr lang="en-GB" sz="2400" dirty="0" smtClean="0"/>
              <a:t> </a:t>
            </a:r>
            <a:r>
              <a:rPr lang="en-GB" sz="1000" dirty="0" smtClean="0"/>
              <a:t>(Gas </a:t>
            </a:r>
            <a:r>
              <a:rPr lang="en-GB" sz="1000" dirty="0" smtClean="0"/>
              <a:t>TSOs)</a:t>
            </a:r>
            <a:endParaRPr lang="en-GB" sz="1000" dirty="0" smtClean="0"/>
          </a:p>
          <a:p>
            <a:endParaRPr lang="en-GB" sz="1000" dirty="0" smtClean="0"/>
          </a:p>
          <a:p>
            <a:r>
              <a:rPr lang="en-GB" sz="2400" dirty="0" smtClean="0">
                <a:solidFill>
                  <a:srgbClr val="FF0000"/>
                </a:solidFill>
              </a:rPr>
              <a:t>GIE </a:t>
            </a:r>
            <a:r>
              <a:rPr lang="en-GB" sz="1000" dirty="0" smtClean="0">
                <a:solidFill>
                  <a:srgbClr val="FF0000"/>
                </a:solidFill>
              </a:rPr>
              <a:t>(Gas </a:t>
            </a:r>
            <a:r>
              <a:rPr lang="en-GB" sz="1000" dirty="0" smtClean="0">
                <a:solidFill>
                  <a:srgbClr val="FF0000"/>
                </a:solidFill>
              </a:rPr>
              <a:t>Infrastructure Euro</a:t>
            </a:r>
            <a:r>
              <a:rPr lang="en-GB" sz="1000" dirty="0" smtClean="0">
                <a:solidFill>
                  <a:srgbClr val="FF0000"/>
                </a:solidFill>
              </a:rPr>
              <a:t>: LNG, storage)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GSE </a:t>
            </a:r>
            <a:r>
              <a:rPr lang="en-GB" sz="1000" dirty="0" smtClean="0"/>
              <a:t>(Gas </a:t>
            </a:r>
            <a:r>
              <a:rPr lang="en-GB" sz="1000" dirty="0" smtClean="0"/>
              <a:t>Storage </a:t>
            </a:r>
            <a:r>
              <a:rPr lang="en-GB" sz="1000" dirty="0" smtClean="0"/>
              <a:t>Euro: storage)</a:t>
            </a:r>
          </a:p>
          <a:p>
            <a:endParaRPr lang="en-GB" sz="1000" dirty="0" smtClean="0"/>
          </a:p>
          <a:p>
            <a:r>
              <a:rPr lang="en-GB" sz="2400" dirty="0" smtClean="0"/>
              <a:t>GB</a:t>
            </a:r>
            <a:r>
              <a:rPr lang="en-GB" sz="1000" dirty="0" smtClean="0"/>
              <a:t> (</a:t>
            </a:r>
            <a:r>
              <a:rPr lang="en-GB" sz="1000" dirty="0" err="1" smtClean="0"/>
              <a:t>govt</a:t>
            </a:r>
            <a:r>
              <a:rPr lang="en-GB" sz="1000" dirty="0" smtClean="0"/>
              <a:t>)</a:t>
            </a:r>
          </a:p>
          <a:p>
            <a:endParaRPr lang="en-GB" sz="1000" dirty="0" smtClean="0"/>
          </a:p>
          <a:p>
            <a:r>
              <a:rPr lang="en-GB" sz="2400" dirty="0" smtClean="0"/>
              <a:t>LKD-EU </a:t>
            </a:r>
            <a:r>
              <a:rPr lang="en-GB" sz="1000" dirty="0" smtClean="0"/>
              <a:t>(DWI)</a:t>
            </a:r>
          </a:p>
          <a:p>
            <a:endParaRPr lang="en-GB" sz="1000" dirty="0" smtClean="0"/>
          </a:p>
          <a:p>
            <a:r>
              <a:rPr lang="en-GB" sz="2400" dirty="0" smtClean="0">
                <a:solidFill>
                  <a:srgbClr val="FF0000"/>
                </a:solidFill>
              </a:rPr>
              <a:t>Internet </a:t>
            </a:r>
            <a:r>
              <a:rPr lang="en-GB" sz="2400" dirty="0" smtClean="0">
                <a:solidFill>
                  <a:srgbClr val="FF0000"/>
                </a:solidFill>
              </a:rPr>
              <a:t>data </a:t>
            </a:r>
            <a:r>
              <a:rPr lang="en-GB" sz="1000" dirty="0" smtClean="0">
                <a:solidFill>
                  <a:srgbClr val="FF0000"/>
                </a:solidFill>
              </a:rPr>
              <a:t>(further data)</a:t>
            </a:r>
            <a:endParaRPr lang="en-GB" sz="1000" dirty="0" smtClean="0">
              <a:solidFill>
                <a:srgbClr val="FF0000"/>
              </a:solidFill>
            </a:endParaRPr>
          </a:p>
          <a:p>
            <a:endParaRPr lang="en-GB" sz="1000" dirty="0" smtClean="0"/>
          </a:p>
          <a:p>
            <a:r>
              <a:rPr lang="en-GB" sz="2400" dirty="0" smtClean="0"/>
              <a:t>OPSD </a:t>
            </a:r>
            <a:r>
              <a:rPr lang="en-GB" sz="1000" dirty="0" smtClean="0"/>
              <a:t>(Open Power System Data)</a:t>
            </a:r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err="1" smtClean="0"/>
              <a:t>Nicht</a:t>
            </a:r>
            <a:r>
              <a:rPr lang="en-GB" dirty="0" smtClean="0"/>
              <a:t>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652120" y="2938294"/>
            <a:ext cx="281166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>FNB 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(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Fernleitungs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Netz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Betreib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)</a:t>
            </a: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/>
            </a:r>
            <a:br>
              <a:rPr lang="en-GB" sz="2400" dirty="0" smtClean="0">
                <a:latin typeface="Arial" panose="020B0604020202020204" pitchFamily="34" charset="0"/>
                <a:cs typeface="Arial" pitchFamily="34" charset="0"/>
              </a:rPr>
            </a:br>
            <a:endParaRPr lang="en-GB" sz="2400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Arial" panose="020B0604020202020204" pitchFamily="34" charset="0"/>
                <a:cs typeface="Arial" pitchFamily="34" charset="0"/>
              </a:rPr>
              <a:t>GasLib</a:t>
            </a: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(Unis &amp;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OpenGridEurope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30" y="1"/>
            <a:ext cx="78011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9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ming\SciGRID_gas\Dokumentation\Bilder\Kapitel_GIE\GIE_Dataset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3843"/>
            <a:ext cx="6084169" cy="49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23528" y="127427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GIE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73218"/>
              </p:ext>
            </p:extLst>
          </p:nvPr>
        </p:nvGraphicFramePr>
        <p:xfrm>
          <a:off x="5580112" y="1391841"/>
          <a:ext cx="307788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989656"/>
              </a:tblGrid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21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Storages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99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12" y="0"/>
            <a:ext cx="789176" cy="5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892441" y="5157192"/>
            <a:ext cx="171200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/>
              <a:t>https</a:t>
            </a:r>
            <a:r>
              <a:rPr lang="en-US" sz="800" dirty="0"/>
              <a:t>://agsi.gie.eu and https://alsi.gie.eu</a:t>
            </a:r>
            <a:endParaRPr lang="de-DE" sz="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002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Programming\SciGRID_gas\Ausgabe\Plots\Temp\InternetDaten_DatasetSumm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060397"/>
            <a:ext cx="7613110" cy="51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51520" y="1196752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InternetData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62801"/>
              </p:ext>
            </p:extLst>
          </p:nvPr>
        </p:nvGraphicFramePr>
        <p:xfrm>
          <a:off x="6588224" y="1925778"/>
          <a:ext cx="2503406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919230"/>
              </a:tblGrid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32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Storages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197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64254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237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 [km]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46.336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739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244613" y="5949280"/>
            <a:ext cx="7165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latin typeface="Arial" pitchFamily="34" charset="0"/>
                <a:cs typeface="Arial" pitchFamily="34" charset="0"/>
              </a:rPr>
              <a:t>Source: various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7" y="0"/>
            <a:ext cx="539552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71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21471" y="1268760"/>
            <a:ext cx="22057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dirty="0" smtClean="0">
                <a:latin typeface="Arial" pitchFamily="34" charset="0"/>
                <a:cs typeface="Arial" pitchFamily="34" charset="0"/>
              </a:rPr>
              <a:t>Questions:</a:t>
            </a:r>
            <a:endParaRPr lang="en-GB" sz="3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35</a:t>
            </a:fld>
            <a:endParaRPr sz="12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411760" y="1772816"/>
            <a:ext cx="6525165" cy="4437112"/>
            <a:chOff x="2411760" y="1772816"/>
            <a:chExt cx="6525165" cy="4437112"/>
          </a:xfrm>
        </p:grpSpPr>
        <p:pic>
          <p:nvPicPr>
            <p:cNvPr id="3074" name="Picture 2" descr="C:\Programming\SciGRID_gas\Ausgabe\Plots\Temp\Kombiniert_DatasetSumm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4000" contras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772816"/>
              <a:ext cx="6525165" cy="4437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5364088" y="1772816"/>
              <a:ext cx="792088" cy="2880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9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Heuristic – (Teaser)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3078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37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feil nach rechts 16"/>
          <p:cNvSpPr/>
          <p:nvPr/>
        </p:nvSpPr>
        <p:spPr>
          <a:xfrm flipH="1">
            <a:off x="7353721" y="2996952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861048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980728"/>
            <a:ext cx="449482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attribute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relative distance 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1697" y="2744924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975890" y="2755508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761456" y="3459195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2515320" y="2636912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Pfeil nach rechts 26"/>
          <p:cNvSpPr/>
          <p:nvPr/>
        </p:nvSpPr>
        <p:spPr>
          <a:xfrm>
            <a:off x="3635896" y="3049625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46302" y="2799896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296061" y="3514167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7049925" y="2691884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3019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 generation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920491" y="3645024"/>
            <a:ext cx="197568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Gerade Verbindung 53"/>
          <p:cNvCxnSpPr>
            <a:endCxn id="52" idx="1"/>
          </p:cNvCxnSpPr>
          <p:nvPr/>
        </p:nvCxnSpPr>
        <p:spPr>
          <a:xfrm>
            <a:off x="323528" y="306896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>
            <a:endCxn id="52" idx="6"/>
          </p:cNvCxnSpPr>
          <p:nvPr/>
        </p:nvCxnSpPr>
        <p:spPr>
          <a:xfrm flipH="1">
            <a:off x="1118059" y="337281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95536" y="393305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Compressor</a:t>
            </a:r>
          </a:p>
        </p:txBody>
      </p:sp>
      <p:cxnSp>
        <p:nvCxnSpPr>
          <p:cNvPr id="60" name="Gerade Verbindung mit Pfeil 59"/>
          <p:cNvCxnSpPr/>
          <p:nvPr/>
        </p:nvCxnSpPr>
        <p:spPr>
          <a:xfrm>
            <a:off x="2618806" y="4437112"/>
            <a:ext cx="1449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699792" y="3212976"/>
            <a:ext cx="0" cy="1362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2843808" y="4520153"/>
            <a:ext cx="1320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Pipe thickness</a:t>
            </a:r>
          </a:p>
        </p:txBody>
      </p:sp>
      <p:sp>
        <p:nvSpPr>
          <p:cNvPr id="64" name="Textfeld 63"/>
          <p:cNvSpPr txBox="1"/>
          <p:nvPr/>
        </p:nvSpPr>
        <p:spPr>
          <a:xfrm rot="16200000">
            <a:off x="1864846" y="3699809"/>
            <a:ext cx="12198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Comp. power</a:t>
            </a:r>
          </a:p>
        </p:txBody>
      </p:sp>
      <p:sp>
        <p:nvSpPr>
          <p:cNvPr id="65" name="Ellipse 64"/>
          <p:cNvSpPr/>
          <p:nvPr/>
        </p:nvSpPr>
        <p:spPr>
          <a:xfrm>
            <a:off x="3969160" y="327820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2961048" y="412671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3283633" y="409507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6074" y="376885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465104" y="382286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382417" y="3538616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3707904" y="3579458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3707904" y="337558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3921026" y="339164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3707904" y="315897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Gerade Verbindung 75"/>
          <p:cNvCxnSpPr/>
          <p:nvPr/>
        </p:nvCxnSpPr>
        <p:spPr>
          <a:xfrm flipV="1">
            <a:off x="2961048" y="2996952"/>
            <a:ext cx="1250912" cy="1368152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feil nach rechts 76"/>
          <p:cNvSpPr/>
          <p:nvPr/>
        </p:nvSpPr>
        <p:spPr>
          <a:xfrm>
            <a:off x="4395835" y="3633464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6881844" y="3761094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0" name="Gerade Verbindung 79"/>
          <p:cNvCxnSpPr>
            <a:endCxn id="79" idx="1"/>
          </p:cNvCxnSpPr>
          <p:nvPr/>
        </p:nvCxnSpPr>
        <p:spPr>
          <a:xfrm>
            <a:off x="6284881" y="318503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/>
          <p:cNvCxnSpPr>
            <a:endCxn id="79" idx="6"/>
          </p:cNvCxnSpPr>
          <p:nvPr/>
        </p:nvCxnSpPr>
        <p:spPr>
          <a:xfrm flipH="1">
            <a:off x="7079412" y="348888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083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1143000"/>
          </a:xfrm>
        </p:spPr>
        <p:txBody>
          <a:bodyPr/>
          <a:lstStyle/>
          <a:p>
            <a:r>
              <a:rPr lang="en-GB" noProof="0" dirty="0" smtClean="0"/>
              <a:t>Overview of the </a:t>
            </a:r>
            <a:br>
              <a:rPr lang="en-GB" noProof="0" dirty="0" smtClean="0"/>
            </a:br>
            <a:r>
              <a:rPr lang="en-GB" noProof="0" dirty="0" smtClean="0"/>
              <a:t>DLR-Institute of Networked Energy Systems 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704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4161396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Future: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OSM pipelines/pipe-segments joining: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Heuristik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299195" y="3518245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V="1">
            <a:off x="1019275" y="3719980"/>
            <a:ext cx="456381" cy="1692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659235" y="3626257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1475656" y="3646365"/>
            <a:ext cx="576064" cy="736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2474790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059832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3563888" y="3626257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5123731" y="3506851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V="1">
            <a:off x="5843811" y="3708587"/>
            <a:ext cx="456381" cy="1692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5483771" y="3614863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V="1">
            <a:off x="6300192" y="3634972"/>
            <a:ext cx="576064" cy="7361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876256" y="3614863"/>
            <a:ext cx="1008112" cy="1139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7884368" y="3614863"/>
            <a:ext cx="50405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8388424" y="3614863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feil nach rechts 50"/>
          <p:cNvSpPr/>
          <p:nvPr/>
        </p:nvSpPr>
        <p:spPr>
          <a:xfrm>
            <a:off x="4211960" y="3501008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724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816296" y="1052736"/>
            <a:ext cx="5642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OSM					Non-OSM</a:t>
            </a:r>
          </a:p>
        </p:txBody>
      </p:sp>
      <p:sp>
        <p:nvSpPr>
          <p:cNvPr id="15" name="Pfeil nach unten 14"/>
          <p:cNvSpPr/>
          <p:nvPr/>
        </p:nvSpPr>
        <p:spPr>
          <a:xfrm>
            <a:off x="4152984" y="2996952"/>
            <a:ext cx="439339" cy="583796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22" y="3720898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" y="1435397"/>
            <a:ext cx="3157509" cy="213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59" y="1406270"/>
            <a:ext cx="3105126" cy="214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876256" y="4221088"/>
            <a:ext cx="1596591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Goal:</a:t>
            </a:r>
          </a:p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Joining of: 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Components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0930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4109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Questions: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Heuristik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54" y="2996952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162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Pathway</a:t>
            </a:r>
            <a:endParaRPr lang="en-GB" sz="60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68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Pathway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1403648" y="2647945"/>
            <a:ext cx="65936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OSM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3648" y="3083246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Internet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3648" y="3512041"/>
            <a:ext cx="515344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GIE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3944089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de-DE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03648" y="4376137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LKD-EU</a:t>
            </a:r>
          </a:p>
        </p:txBody>
      </p:sp>
      <p:sp>
        <p:nvSpPr>
          <p:cNvPr id="2" name="Geschweifte Klammer rechts 1"/>
          <p:cNvSpPr/>
          <p:nvPr/>
        </p:nvSpPr>
        <p:spPr>
          <a:xfrm>
            <a:off x="2567064" y="2647945"/>
            <a:ext cx="432048" cy="2005191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2999112" y="3659007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3275856" y="3519284"/>
            <a:ext cx="141542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de-DE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4716016" y="3657783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5004048" y="3525006"/>
            <a:ext cx="177546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W </a:t>
            </a:r>
            <a:r>
              <a:rPr lang="de-DE" b="1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V="1">
            <a:off x="6813789" y="3650539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139548" y="3519233"/>
            <a:ext cx="139289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Network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45882" y="3337512"/>
            <a:ext cx="11413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Individual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data sets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293437" y="204919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Joining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24915" y="2017970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Filling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values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288987" y="1968028"/>
            <a:ext cx="13080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Simplifying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network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8734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Detailed pathway</a:t>
            </a:r>
            <a:endParaRPr lang="en-GB" sz="1200" dirty="0"/>
          </a:p>
        </p:txBody>
      </p:sp>
      <p:pic>
        <p:nvPicPr>
          <p:cNvPr id="1027" name="Picture 3" descr="C:\Programming\OpenSciGRID_gas\NoteBooks\Bilder\ProcessFlow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79" y="908720"/>
            <a:ext cx="45582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52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Additional tools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740665" y="2721694"/>
            <a:ext cx="398346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Additional tools: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SciGRID_gas data input/output</a:t>
            </a:r>
          </a:p>
          <a:p>
            <a:pPr marL="342900" indent="-342900">
              <a:buFontTx/>
              <a:buChar char="-"/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SciGRID_gas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data visualization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274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30079" y="1844824"/>
            <a:ext cx="5701882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Steps: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Open Anaconda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prompt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Navigate to main SciGRID_gas folder</a:t>
            </a:r>
            <a:endParaRPr lang="en-GB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Execute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notebook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”</a:t>
            </a:r>
            <a:endParaRPr lang="en-GB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FF browser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select 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“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Gen_02_NonOSM.ipynb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”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OR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Gen_02_NonOSM.py</a:t>
            </a:r>
            <a:endParaRPr lang="en-GB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Hands on: Start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999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Functions</a:t>
            </a:r>
            <a:endParaRPr lang="en-GB" sz="60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01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49</a:t>
            </a:fld>
            <a:endParaRPr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31" y="3325738"/>
            <a:ext cx="12668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934" y="3492426"/>
            <a:ext cx="2876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123728" y="1689775"/>
            <a:ext cx="43345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Execution of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Notebook commands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486000" y="2708920"/>
            <a:ext cx="8172000" cy="29704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Research institutes, aerospace-agency, </a:t>
            </a:r>
            <a:br>
              <a:rPr lang="en-GB" noProof="0" dirty="0" smtClean="0"/>
            </a:br>
            <a:r>
              <a:rPr lang="en-GB" noProof="0" dirty="0" smtClean="0"/>
              <a:t>project manager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Flight, aerospace, energy, transport, </a:t>
            </a:r>
            <a:br>
              <a:rPr lang="en-GB" noProof="0" dirty="0" smtClean="0"/>
            </a:br>
            <a:r>
              <a:rPr lang="en-GB" noProof="0" dirty="0" smtClean="0"/>
              <a:t>digitalisation and security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~</a:t>
            </a:r>
            <a:r>
              <a:rPr lang="en-GB" b="1" noProof="0" dirty="0" smtClean="0">
                <a:solidFill>
                  <a:srgbClr val="FF0000"/>
                </a:solidFill>
              </a:rPr>
              <a:t>8.000</a:t>
            </a:r>
            <a:r>
              <a:rPr lang="en-GB" noProof="0" dirty="0" smtClean="0"/>
              <a:t> employees in </a:t>
            </a:r>
            <a:r>
              <a:rPr lang="en-GB" b="1" noProof="0" dirty="0" smtClean="0">
                <a:solidFill>
                  <a:srgbClr val="FF0000"/>
                </a:solidFill>
              </a:rPr>
              <a:t>40</a:t>
            </a:r>
            <a:r>
              <a:rPr lang="en-GB" noProof="0" dirty="0" smtClean="0"/>
              <a:t> institutes/facilities</a:t>
            </a:r>
            <a:br>
              <a:rPr lang="en-GB" noProof="0" dirty="0" smtClean="0"/>
            </a:br>
            <a:r>
              <a:rPr lang="en-GB" noProof="0" dirty="0" smtClean="0"/>
              <a:t>in 20 locations; </a:t>
            </a:r>
            <a:br>
              <a:rPr lang="en-GB" noProof="0" dirty="0" smtClean="0"/>
            </a:br>
            <a:r>
              <a:rPr lang="en-GB" noProof="0" dirty="0" smtClean="0"/>
              <a:t>Offices in Brussel, Paris, Tokyo und Washington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Turnover 2017: </a:t>
            </a:r>
            <a:r>
              <a:rPr lang="en-GB" b="1" noProof="0" dirty="0" smtClean="0">
                <a:solidFill>
                  <a:srgbClr val="FF0000"/>
                </a:solidFill>
              </a:rPr>
              <a:t>922</a:t>
            </a:r>
            <a:r>
              <a:rPr lang="en-GB" noProof="0" dirty="0" smtClean="0"/>
              <a:t> Mio. €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Member of the Helmholtz-</a:t>
            </a:r>
            <a:r>
              <a:rPr lang="en-GB" noProof="0" dirty="0" err="1" smtClean="0"/>
              <a:t>Gemeinschaft</a:t>
            </a:r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noProof="0" dirty="0" smtClean="0"/>
              <a:t>The German Aerospace Centre (DLR)</a:t>
            </a:r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467544" y="1268760"/>
            <a:ext cx="8238433" cy="1401997"/>
            <a:chOff x="467544" y="2658145"/>
            <a:chExt cx="8238433" cy="140199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67544" y="2658145"/>
              <a:ext cx="8238433" cy="1401997"/>
              <a:chOff x="467544" y="2658145"/>
              <a:chExt cx="8238433" cy="1401997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467544" y="2658145"/>
                <a:ext cx="8151440" cy="1346919"/>
                <a:chOff x="525016" y="4280768"/>
                <a:chExt cx="8151440" cy="1346919"/>
              </a:xfrm>
            </p:grpSpPr>
            <p:grpSp>
              <p:nvGrpSpPr>
                <p:cNvPr id="11" name="Gruppieren 10"/>
                <p:cNvGrpSpPr/>
                <p:nvPr/>
              </p:nvGrpSpPr>
              <p:grpSpPr>
                <a:xfrm>
                  <a:off x="525016" y="4280768"/>
                  <a:ext cx="8151440" cy="1346919"/>
                  <a:chOff x="525016" y="4280768"/>
                  <a:chExt cx="8151440" cy="1346919"/>
                </a:xfrm>
              </p:grpSpPr>
              <p:pic>
                <p:nvPicPr>
                  <p:cNvPr id="13" name="Picture 12" descr="S_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016" y="4280768"/>
                    <a:ext cx="8151440" cy="13469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" name="Picture 2" descr="C:\Users\walt_Mi\AppData\Local\Microsoft\Windows\Temporary Internet Files\Content.Outlook\3Y84AUCB\Foerdermanagement_Fotolia_88934010_M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284203" y="4280768"/>
                    <a:ext cx="1391660" cy="13469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4" descr="6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572000" y="4280768"/>
                  <a:ext cx="1381539" cy="1346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0" name="Rechteck 9"/>
              <p:cNvSpPr/>
              <p:nvPr/>
            </p:nvSpPr>
            <p:spPr>
              <a:xfrm>
                <a:off x="7812361" y="3890865"/>
                <a:ext cx="893616" cy="169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500" dirty="0" err="1">
                    <a:solidFill>
                      <a:prstClr val="black"/>
                    </a:solidFill>
                  </a:rPr>
                  <a:t>Credit</a:t>
                </a:r>
                <a:r>
                  <a:rPr lang="de-DE" sz="500" dirty="0">
                    <a:solidFill>
                      <a:prstClr val="black"/>
                    </a:solidFill>
                  </a:rPr>
                  <a:t>: 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Nonwarit</a:t>
                </a:r>
                <a:r>
                  <a:rPr lang="de-DE" sz="500" dirty="0">
                    <a:solidFill>
                      <a:prstClr val="black"/>
                    </a:solidFill>
                  </a:rPr>
                  <a:t>/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Fotolia</a:t>
                </a:r>
                <a:endParaRPr lang="de-DE" sz="5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2" t="956" r="14298" b="2726"/>
            <a:stretch/>
          </p:blipFill>
          <p:spPr bwMode="auto">
            <a:xfrm>
              <a:off x="1812925" y="2658145"/>
              <a:ext cx="1371600" cy="1346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2770367"/>
            <a:ext cx="3240360" cy="332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58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340768"/>
            <a:ext cx="8376066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Netz_Internet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M_Internet.read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(Optional = 100000) number of data sets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requeYear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'2010') string containing year [####] for which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is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to be retrieved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licenseType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Optional= ''), string containing the kind of license that the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will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be selected on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GasType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'H') a character indicating either H or L gas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Netz_GIE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latin typeface="Arial" pitchFamily="34" charset="0"/>
                <a:cs typeface="Arial" pitchFamily="34" charset="0"/>
              </a:rPr>
              <a:t>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M_GIE.read</a:t>
            </a:r>
            <a:r>
              <a:rPr lang="en-GB" dirty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137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052736"/>
            <a:ext cx="8376066" cy="4585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Netz_InterNet.all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/>
              <a:t>-------------------------------------- </a:t>
            </a:r>
            <a:endParaRPr lang="en-GB" sz="1600" dirty="0" smtClean="0"/>
          </a:p>
          <a:p>
            <a:r>
              <a:rPr lang="en-GB" sz="1600" dirty="0" smtClean="0"/>
              <a:t>Source </a:t>
            </a:r>
            <a:r>
              <a:rPr lang="en-GB" sz="1600" dirty="0" err="1"/>
              <a:t>InterNet</a:t>
            </a:r>
            <a:r>
              <a:rPr lang="en-GB" sz="1600" dirty="0"/>
              <a:t> </a:t>
            </a:r>
            <a:endParaRPr lang="en-GB" sz="1600" dirty="0" smtClean="0"/>
          </a:p>
          <a:p>
            <a:r>
              <a:rPr lang="en-GB" sz="1600" dirty="0" smtClean="0"/>
              <a:t>total </a:t>
            </a:r>
            <a:r>
              <a:rPr lang="en-GB" sz="1600" dirty="0"/>
              <a:t>component type count 10 </a:t>
            </a:r>
            <a:endParaRPr lang="en-GB" sz="1600" dirty="0" smtClean="0"/>
          </a:p>
          <a:p>
            <a:r>
              <a:rPr lang="en-GB" sz="1600" dirty="0" smtClean="0"/>
              <a:t>-------------------------------------- </a:t>
            </a:r>
          </a:p>
          <a:p>
            <a:r>
              <a:rPr lang="en-GB" sz="1600" dirty="0" err="1" smtClean="0"/>
              <a:t>BorderPoints</a:t>
            </a:r>
            <a:r>
              <a:rPr lang="en-GB" sz="1600" dirty="0" smtClean="0"/>
              <a:t> 	        117 </a:t>
            </a:r>
          </a:p>
          <a:p>
            <a:r>
              <a:rPr lang="en-GB" sz="1600" dirty="0" smtClean="0"/>
              <a:t>Compressors 	        237 </a:t>
            </a:r>
          </a:p>
          <a:p>
            <a:r>
              <a:rPr lang="en-GB" sz="1600" dirty="0" err="1"/>
              <a:t>ConnectionPoints</a:t>
            </a:r>
            <a:r>
              <a:rPr lang="en-GB" sz="1600" dirty="0"/>
              <a:t> </a:t>
            </a:r>
            <a:r>
              <a:rPr lang="en-GB" sz="1600" dirty="0" smtClean="0"/>
              <a:t>	        0</a:t>
            </a:r>
          </a:p>
          <a:p>
            <a:r>
              <a:rPr lang="en-GB" sz="800" dirty="0" smtClean="0"/>
              <a:t>:</a:t>
            </a:r>
          </a:p>
          <a:p>
            <a:r>
              <a:rPr lang="en-US" sz="800" dirty="0"/>
              <a:t>:</a:t>
            </a:r>
            <a:endParaRPr lang="en-GB" sz="800" dirty="0" smtClean="0"/>
          </a:p>
          <a:p>
            <a:r>
              <a:rPr lang="en-GB" sz="1600" dirty="0" smtClean="0"/>
              <a:t>Processes 		        2 </a:t>
            </a:r>
          </a:p>
          <a:p>
            <a:r>
              <a:rPr lang="en-GB" sz="1600" dirty="0" smtClean="0"/>
              <a:t>Productions 	        0 </a:t>
            </a:r>
          </a:p>
          <a:p>
            <a:r>
              <a:rPr lang="en-GB" sz="1600" dirty="0" smtClean="0"/>
              <a:t>Storages 		        197 </a:t>
            </a:r>
          </a:p>
          <a:p>
            <a:r>
              <a:rPr lang="en-GB" sz="1600" dirty="0" smtClean="0"/>
              <a:t>-------------------------------------- </a:t>
            </a:r>
          </a:p>
          <a:p>
            <a:r>
              <a:rPr lang="en-GB" sz="1600" dirty="0" smtClean="0"/>
              <a:t>Length </a:t>
            </a:r>
            <a:r>
              <a:rPr lang="en-GB" sz="1600" dirty="0"/>
              <a:t>of </a:t>
            </a:r>
            <a:r>
              <a:rPr lang="en-GB" sz="1600" dirty="0" err="1"/>
              <a:t>PipeLines</a:t>
            </a:r>
            <a:r>
              <a:rPr lang="en-GB" sz="1600" dirty="0"/>
              <a:t> [km] 0 </a:t>
            </a:r>
            <a:endParaRPr lang="en-GB" sz="1600" dirty="0" smtClean="0"/>
          </a:p>
          <a:p>
            <a:r>
              <a:rPr lang="en-GB" sz="1600" dirty="0" smtClean="0"/>
              <a:t>Length </a:t>
            </a:r>
            <a:r>
              <a:rPr lang="en-GB" sz="1600" dirty="0"/>
              <a:t>of </a:t>
            </a:r>
            <a:r>
              <a:rPr lang="en-GB" sz="1600" dirty="0" err="1"/>
              <a:t>PipeSegments</a:t>
            </a:r>
            <a:r>
              <a:rPr lang="en-GB" sz="1600" dirty="0"/>
              <a:t> [km] </a:t>
            </a:r>
            <a:r>
              <a:rPr lang="en-GB" sz="1600" dirty="0" smtClean="0"/>
              <a:t>46336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4607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052736"/>
            <a:ext cx="8376066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Netz_InterNet.LNGs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[0].all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/>
              <a:t>comment: </a:t>
            </a:r>
            <a:r>
              <a:rPr lang="en-GB" dirty="0" err="1"/>
              <a:t>country_code</a:t>
            </a:r>
            <a:r>
              <a:rPr lang="en-GB" dirty="0"/>
              <a:t>: GR id: </a:t>
            </a:r>
            <a:r>
              <a:rPr lang="en-GB" dirty="0" err="1"/>
              <a:t>Alexandroupolis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: 40.9399278 long: 25.9940986 method: {'</a:t>
            </a:r>
            <a:r>
              <a:rPr lang="en-GB" dirty="0" err="1"/>
              <a:t>end_year</a:t>
            </a:r>
            <a:r>
              <a:rPr lang="en-GB" dirty="0"/>
              <a:t>': None, 'license': None, 'max_cap_store2pipe_M_m3_per_d': 'raw', 'max_workingGas_M_m3': 'raw', 'source': 'raw', '</a:t>
            </a:r>
            <a:r>
              <a:rPr lang="en-GB" dirty="0" err="1"/>
              <a:t>start_year</a:t>
            </a:r>
            <a:r>
              <a:rPr lang="en-GB" dirty="0"/>
              <a:t>': 'raw'} name: </a:t>
            </a:r>
            <a:r>
              <a:rPr lang="en-GB" dirty="0" err="1"/>
              <a:t>Alexandroupolis</a:t>
            </a:r>
            <a:r>
              <a:rPr lang="en-GB" dirty="0"/>
              <a:t> </a:t>
            </a:r>
            <a:r>
              <a:rPr lang="en-GB" dirty="0" err="1"/>
              <a:t>node_id</a:t>
            </a:r>
            <a:r>
              <a:rPr lang="en-GB" dirty="0"/>
              <a:t>: ['N_521'] </a:t>
            </a:r>
            <a:r>
              <a:rPr lang="en-GB" dirty="0" err="1"/>
              <a:t>param</a:t>
            </a:r>
            <a:r>
              <a:rPr lang="en-GB" dirty="0"/>
              <a:t>: {'</a:t>
            </a:r>
            <a:r>
              <a:rPr lang="en-GB" dirty="0" err="1"/>
              <a:t>end_year</a:t>
            </a:r>
            <a:r>
              <a:rPr lang="en-GB" dirty="0"/>
              <a:t>': None, 'license': None, 'max_cap_store2pipe_M_m3_per_d': 16.71232876712329, 'max_workingGas_M_m3': 110926712.0, 'source': 'http://www.gastrade.gr/en/the-company/the-project.aspx', '</a:t>
            </a:r>
            <a:r>
              <a:rPr lang="en-GB" dirty="0" err="1"/>
              <a:t>start_year</a:t>
            </a:r>
            <a:r>
              <a:rPr lang="en-GB" dirty="0"/>
              <a:t>': 2022.0} </a:t>
            </a:r>
            <a:r>
              <a:rPr lang="en-GB" dirty="0" err="1"/>
              <a:t>source_id</a:t>
            </a:r>
            <a:r>
              <a:rPr lang="en-GB" dirty="0"/>
              <a:t>: ['</a:t>
            </a:r>
            <a:r>
              <a:rPr lang="en-GB" dirty="0" err="1"/>
              <a:t>IN_Alexandroupolis</a:t>
            </a:r>
            <a:r>
              <a:rPr lang="en-GB" dirty="0"/>
              <a:t>'] tags: {} uncertainty: {'</a:t>
            </a:r>
            <a:r>
              <a:rPr lang="en-GB" dirty="0" err="1"/>
              <a:t>end_year</a:t>
            </a:r>
            <a:r>
              <a:rPr lang="en-GB" dirty="0"/>
              <a:t>': -999, 'license': -999, 'max_cap_store2pipe_M_m3_per_d': 0, 'max_workingGas_M_m3': 0, 'source': 0, '</a:t>
            </a:r>
            <a:r>
              <a:rPr lang="en-GB" dirty="0" err="1"/>
              <a:t>start_year</a:t>
            </a:r>
            <a:r>
              <a:rPr lang="en-GB" dirty="0"/>
              <a:t>': 0}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190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2.3 CSV write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M_CSV.write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InternetDaten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Data_Raw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Netz_InterNet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207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2.4 CSV read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Netz_GIE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M_CSV.read</a:t>
            </a:r>
            <a:r>
              <a:rPr lang="en-US" dirty="0">
                <a:latin typeface="Arial" pitchFamily="34" charset="0"/>
                <a:cs typeface="Arial" pitchFamily="34" charset="0"/>
              </a:rPr>
              <a:t>('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/GIE/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Data_Raw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/')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RelDirName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containing path name of data location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/CSV/']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Number of elements to be read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1e+100]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052736"/>
            <a:ext cx="8376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 Visualization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M_Visuell.quickplot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LegendStyle</a:t>
            </a:r>
            <a:r>
              <a:rPr lang="en-US" dirty="0">
                <a:latin typeface="Arial" pitchFamily="34" charset="0"/>
                <a:cs typeface="Arial" pitchFamily="34" charset="0"/>
              </a:rPr>
              <a:t> 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dirty="0">
                <a:latin typeface="Arial" pitchFamily="34" charset="0"/>
                <a:cs typeface="Arial" pitchFamily="34" charset="0"/>
              </a:rPr>
              <a:t>)',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LegendStr</a:t>
            </a:r>
            <a:r>
              <a:rPr lang="en-US" dirty="0">
                <a:latin typeface="Arial" pitchFamily="34" charset="0"/>
                <a:cs typeface="Arial" pitchFamily="34" charset="0"/>
              </a:rPr>
              <a:t> = '',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countrycode</a:t>
            </a:r>
            <a:r>
              <a:rPr lang="en-US" dirty="0">
                <a:latin typeface="Arial" pitchFamily="34" charset="0"/>
                <a:cs typeface="Arial" pitchFamily="34" charset="0"/>
              </a:rPr>
              <a:t> = 'EU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')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	An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Instance of the network class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SingleColor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SingleMarker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Cursor              	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if true you can get details on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mouse-click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[default: False] 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savefile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namepath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PlotList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plotable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Pipelines)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IgnoreList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ignorable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['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PipePoints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GasFlowData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'Processes', 'Nodes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',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			'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SourceName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countrycode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2-digit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country-code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- will be used for the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basemap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'EU']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figureNum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number of the figure [default: 1]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Save                	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to save the plot [default: False]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LegendStyle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Plots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name of component without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or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with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)') [default: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56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32804"/>
            <a:ext cx="77326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068960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4 Process flow overview</a:t>
            </a:r>
          </a:p>
        </p:txBody>
      </p:sp>
    </p:spTree>
    <p:extLst>
      <p:ext uri="{BB962C8B-B14F-4D97-AF65-F5344CB8AC3E}">
        <p14:creationId xmlns:p14="http://schemas.microsoft.com/office/powerpoint/2010/main" val="10082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5.2 </a:t>
            </a:r>
            <a:r>
              <a:rPr lang="en-GB" sz="2000" b="1" dirty="0"/>
              <a:t>Loading the sources into a dictionary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DataDict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        		= </a:t>
            </a:r>
            <a:r>
              <a:rPr lang="en-US" dirty="0">
                <a:latin typeface="Arial" pitchFamily="34" charset="0"/>
                <a:cs typeface="Arial" pitchFamily="34" charset="0"/>
              </a:rPr>
              <a:t>{}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US" dirty="0">
                <a:latin typeface="Arial" pitchFamily="34" charset="0"/>
                <a:cs typeface="Arial" pitchFamily="34" charset="0"/>
              </a:rPr>
              <a:t>['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InterNet</a:t>
            </a:r>
            <a:r>
              <a:rPr lang="en-US" dirty="0">
                <a:latin typeface="Arial" pitchFamily="34" charset="0"/>
                <a:cs typeface="Arial" pitchFamily="34" charset="0"/>
              </a:rPr>
              <a:t>']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	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Netz_InterNet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US" dirty="0">
                <a:latin typeface="Arial" pitchFamily="34" charset="0"/>
                <a:cs typeface="Arial" pitchFamily="34" charset="0"/>
              </a:rPr>
              <a:t>['GIE']    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	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Netz_GIE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#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DataDict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=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M_LoadAdditional.loadData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#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DataLocationType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‘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Data_Raw_CSV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’,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#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sourceList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=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[‘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InterNet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’, ‘GIE’])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240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58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645024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Process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flow overview</a:t>
            </a:r>
          </a:p>
        </p:txBody>
      </p:sp>
    </p:spTree>
    <p:extLst>
      <p:ext uri="{BB962C8B-B14F-4D97-AF65-F5344CB8AC3E}">
        <p14:creationId xmlns:p14="http://schemas.microsoft.com/office/powerpoint/2010/main" val="18996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0505" y="1333636"/>
            <a:ext cx="837606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5.3 </a:t>
            </a:r>
            <a:r>
              <a:rPr lang="en-GB" sz="2000" b="1" dirty="0"/>
              <a:t>Joining the data into a single data set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GB" dirty="0">
                <a:latin typeface="Arial" pitchFamily="34" charset="0"/>
                <a:cs typeface="Arial" pitchFamily="34" charset="0"/>
              </a:rPr>
              <a:t>       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JoinNetz.join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GB" dirty="0">
                <a:latin typeface="Arial" pitchFamily="34" charset="0"/>
                <a:cs typeface="Arial" pitchFamily="34" charset="0"/>
              </a:rPr>
              <a:t> ,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scenaName</a:t>
            </a:r>
            <a:r>
              <a:rPr lang="en-GB" dirty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'Scen_1</a:t>
            </a:r>
            <a:r>
              <a:rPr lang="en-GB" dirty="0">
                <a:latin typeface="Arial" pitchFamily="34" charset="0"/>
                <a:cs typeface="Arial" pitchFamily="34" charset="0"/>
              </a:rPr>
              <a:t>', CompNames2Join = ['LNGs', 'Storages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'])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data_sources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Python dictionary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network class instances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scenaName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scenario name selected on how to join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sets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Currently the only option implemented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 'Scen_1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string names to join [default: []]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633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982544" cy="738187"/>
          </a:xfrm>
        </p:spPr>
        <p:txBody>
          <a:bodyPr/>
          <a:lstStyle/>
          <a:p>
            <a:r>
              <a:rPr lang="en-GB" dirty="0" smtClean="0"/>
              <a:t>Institute of Networked Energy Systems:</a:t>
            </a:r>
            <a:endParaRPr lang="en-GB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6945387" cy="499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VE_Institutsgebaeude_02_5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6" y="4149080"/>
            <a:ext cx="3383660" cy="20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555776" y="2204864"/>
            <a:ext cx="648072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2555776" y="332656"/>
            <a:ext cx="3816424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2555776" y="2924944"/>
            <a:ext cx="388843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3203848" y="2924944"/>
            <a:ext cx="564676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V="1">
            <a:off x="3203848" y="332656"/>
            <a:ext cx="5646762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2656"/>
            <a:ext cx="2478410" cy="305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>
            <a:stCxn id="1026" idx="0"/>
          </p:cNvCxnSpPr>
          <p:nvPr/>
        </p:nvCxnSpPr>
        <p:spPr>
          <a:xfrm flipV="1">
            <a:off x="7373316" y="1556792"/>
            <a:ext cx="79004" cy="25922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83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60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4509120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4 Process flow overview</a:t>
            </a:r>
          </a:p>
        </p:txBody>
      </p:sp>
    </p:spTree>
    <p:extLst>
      <p:ext uri="{BB962C8B-B14F-4D97-AF65-F5344CB8AC3E}">
        <p14:creationId xmlns:p14="http://schemas.microsoft.com/office/powerpoint/2010/main" val="26021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Detailed pathway</a:t>
            </a:r>
            <a:endParaRPr lang="en-GB" sz="1200" dirty="0"/>
          </a:p>
        </p:txBody>
      </p:sp>
      <p:pic>
        <p:nvPicPr>
          <p:cNvPr id="1027" name="Picture 3" descr="C:\Programming\OpenSciGRID_gas\NoteBooks\Bilder\ProcessFlow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79" y="908720"/>
            <a:ext cx="45582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61</a:t>
            </a:fld>
            <a:endParaRPr sz="1200" dirty="0"/>
          </a:p>
        </p:txBody>
      </p:sp>
      <p:sp>
        <p:nvSpPr>
          <p:cNvPr id="3" name="Rechteck 2"/>
          <p:cNvSpPr/>
          <p:nvPr/>
        </p:nvSpPr>
        <p:spPr>
          <a:xfrm>
            <a:off x="1979712" y="1988840"/>
            <a:ext cx="4032448" cy="2160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Background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62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1" y="1133243"/>
            <a:ext cx="1730399" cy="11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Programming\SciGRID_gas\Ausgabe\GeneratedNetz\02_NonOSM\StatsData\Compressors\HistPlots\turbine_power_1_M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7" y="4221088"/>
            <a:ext cx="1163253" cy="7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ming\SciGRID_gas\Ausgabe\GeneratedNetz\02_NonOSM\StatsData\Compressors\HistPlots\turbine_power_2_M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" y="5189648"/>
            <a:ext cx="1139283" cy="7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164288" y="2552011"/>
            <a:ext cx="1538883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Methods (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050" b="1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Linear (Lasso)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Logistic	 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Median   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Mean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Max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329319" y="1156353"/>
            <a:ext cx="2513509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Dependent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(D)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Feature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 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 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1,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1763688" y="3326575"/>
            <a:ext cx="360040" cy="2622705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 Verbindung 9"/>
          <p:cNvCxnSpPr>
            <a:stCxn id="6" idx="1"/>
          </p:cNvCxnSpPr>
          <p:nvPr/>
        </p:nvCxnSpPr>
        <p:spPr>
          <a:xfrm flipV="1">
            <a:off x="2123728" y="4637927"/>
            <a:ext cx="2411182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534910" y="4221088"/>
            <a:ext cx="0" cy="4168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1763688" y="1700808"/>
            <a:ext cx="1512168" cy="2304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Programming\SciGRID_gas\Ausgabe\GeneratedNetz\02_NonOSM\StatsData\Compressors\HistPlots\turbine_power_5_M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7" y="3252703"/>
            <a:ext cx="1206309" cy="8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Background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63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6" y="1556792"/>
            <a:ext cx="1157112" cy="77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Programming\SciGRID_gas\Ausgabe\GeneratedNetz\02_NonOSM\StatsData\Compressors\HistPlots\turbine_power_1_M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54" y="3260501"/>
            <a:ext cx="1163253" cy="7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ming\SciGRID_gas\Ausgabe\GeneratedNetz\02_NonOSM\StatsData\Compressors\HistPlots\turbine_power_2_M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5" y="4042177"/>
            <a:ext cx="1139283" cy="7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Programming\SciGRID_gas\Ausgabe\GeneratedNetz\02_NonOSM\StatsData\Compressors\HistPlots\turbine_power_5_M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9" y="2385206"/>
            <a:ext cx="1114056" cy="7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79512" y="1807691"/>
            <a:ext cx="166712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86514" y="1669191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= Linear, B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Linear, B,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Min, A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2651" y="1675590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 = Linear, A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C,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Min,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B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843968" y="1678156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= Linear, A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B,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Min,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43608" y="5373216"/>
            <a:ext cx="78547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.., and many more, and which one to use??</a:t>
            </a:r>
            <a:endParaRPr lang="en-GB" sz="32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 QA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64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9498"/>
            <a:ext cx="658778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Detailed pathway</a:t>
            </a:r>
            <a:endParaRPr lang="en-GB" sz="120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65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475656" y="1545173"/>
            <a:ext cx="482453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Setup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up input files</a:t>
            </a: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Testing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of method &amp; feature combinations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User selects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method &amp; feature combination</a:t>
            </a: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 of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estimating attribute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values</a:t>
            </a: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66</a:t>
            </a:fld>
            <a:endParaRPr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569137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 rot="16200000">
            <a:off x="-376505" y="34107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StatsAttribSettings.csv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11560" y="1124744"/>
            <a:ext cx="20945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6 Attribute data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QA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4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6.2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Attribute data QA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M_Stats.gen_DataHists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>
                <a:latin typeface="Arial" pitchFamily="34" charset="0"/>
                <a:cs typeface="Arial" pitchFamily="34" charset="0"/>
              </a:rPr>
              <a:t>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 network class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components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attributes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relative path location of input setup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files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relative path where to put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plots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 QA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68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453585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52727"/>
            <a:ext cx="4685159" cy="389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9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7.1 </a:t>
            </a:r>
            <a:r>
              <a:rPr lang="en-GB" sz="2000" b="1" dirty="0" smtClean="0"/>
              <a:t>Setup files</a:t>
            </a:r>
            <a:endParaRPr lang="en-GB" sz="2000" b="1" dirty="0"/>
          </a:p>
          <a:p>
            <a:endParaRPr lang="en-US" sz="1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..\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OpenSciGRID_gas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Ausgabe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GeneratedNetz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\02_NonOSM\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SetupFiles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Method_Testing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\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69</a:t>
            </a:fld>
            <a:endParaRPr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65623"/>
            <a:ext cx="27146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 rot="16200000">
            <a:off x="398825" y="4217799"/>
            <a:ext cx="27186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 StatsMethodsSettings.csv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262464" cy="738187"/>
          </a:xfrm>
        </p:spPr>
        <p:txBody>
          <a:bodyPr/>
          <a:lstStyle/>
          <a:p>
            <a:r>
              <a:rPr lang="en-GB" dirty="0" smtClean="0"/>
              <a:t>Institute of Networked Energy Systems: Structure</a:t>
            </a:r>
            <a:endParaRPr lang="en-GB" dirty="0"/>
          </a:p>
        </p:txBody>
      </p:sp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875651508"/>
              </p:ext>
            </p:extLst>
          </p:nvPr>
        </p:nvGraphicFramePr>
        <p:xfrm>
          <a:off x="1187624" y="1412776"/>
          <a:ext cx="6552728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5868144" y="3645024"/>
            <a:ext cx="2088232" cy="11521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52120" y="1268760"/>
            <a:ext cx="2520280" cy="4752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212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70</a:t>
            </a:fld>
            <a:endParaRPr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17919"/>
            <a:ext cx="6336704" cy="529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 rot="16200000">
            <a:off x="-376505" y="34107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StatsAttribSettings.csv</a:t>
            </a:r>
          </a:p>
        </p:txBody>
      </p:sp>
    </p:spTree>
    <p:extLst>
      <p:ext uri="{BB962C8B-B14F-4D97-AF65-F5344CB8AC3E}">
        <p14:creationId xmlns:p14="http://schemas.microsoft.com/office/powerpoint/2010/main" val="42649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7.2 Execution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M_Stats.gen_StatsParam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CompNames2Test,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SavePlots</a:t>
            </a:r>
            <a:r>
              <a:rPr lang="en-US" dirty="0">
                <a:latin typeface="Arial" pitchFamily="34" charset="0"/>
                <a:cs typeface="Arial" pitchFamily="34" charset="0"/>
              </a:rPr>
              <a:t> = True,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MaxCombDepth</a:t>
            </a:r>
            <a:r>
              <a:rPr lang="en-US" dirty="0">
                <a:latin typeface="Arial" pitchFamily="34" charset="0"/>
                <a:cs typeface="Arial" pitchFamily="34" charset="0"/>
              </a:rPr>
              <a:t> = 1,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SetupFiles</a:t>
            </a:r>
            <a:r>
              <a:rPr lang="en-US" dirty="0">
                <a:latin typeface="Arial" pitchFamily="34" charset="0"/>
                <a:cs typeface="Arial" pitchFamily="34" charset="0"/>
              </a:rPr>
              <a:t>',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dirty="0">
                <a:latin typeface="Arial" pitchFamily="34" charset="0"/>
                <a:cs typeface="Arial" pitchFamily="34" charset="0"/>
              </a:rPr>
              <a:t>')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the network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class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component name strings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attribute labels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String of relative path where setup files can be found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	String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relative path where to put output CSV files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MaxCombDepth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of depth feature permutations [default: 2]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8 </a:t>
            </a:r>
            <a:r>
              <a:rPr lang="en-GB" sz="2000" b="1" dirty="0"/>
              <a:t>Selection of heuristics for attributes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..</a:t>
            </a:r>
            <a:r>
              <a:rPr lang="en-GB" dirty="0"/>
              <a:t> /</a:t>
            </a:r>
            <a:r>
              <a:rPr lang="en-GB" dirty="0" err="1" smtClean="0"/>
              <a:t>Ausgabe</a:t>
            </a:r>
            <a:r>
              <a:rPr lang="en-GB" dirty="0" smtClean="0"/>
              <a:t>/</a:t>
            </a:r>
            <a:r>
              <a:rPr lang="en-GB" dirty="0" err="1" smtClean="0"/>
              <a:t>GeneratedNetz</a:t>
            </a:r>
            <a:r>
              <a:rPr lang="en-GB" dirty="0" smtClean="0"/>
              <a:t>/02_NonOSM/</a:t>
            </a:r>
            <a:r>
              <a:rPr lang="en-GB" dirty="0" err="1" smtClean="0"/>
              <a:t>StatsData</a:t>
            </a:r>
            <a:r>
              <a:rPr lang="en-GB" dirty="0"/>
              <a:t>/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RetSummary_Compressors.csv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RetSummary_LNGs.csv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RetSummary_PipeSegments.csv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RetSummary_Storages.csv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329391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73</a:t>
            </a:fld>
            <a:endParaRPr sz="1200" dirty="0"/>
          </a:p>
        </p:txBody>
      </p:sp>
      <p:pic>
        <p:nvPicPr>
          <p:cNvPr id="4098" name="Picture 2" descr="C:\Programming\SciGRID_gas\Dokumentation\JupyterNotebook\Bilder\StatsOutputCompressors_In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" y="3356992"/>
            <a:ext cx="9098417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ming\SciGRID_gas\Dokumentation\JupyterNotebook\Bilder\StatsOutputCompress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unten 1"/>
          <p:cNvSpPr/>
          <p:nvPr/>
        </p:nvSpPr>
        <p:spPr>
          <a:xfrm>
            <a:off x="4139952" y="2924944"/>
            <a:ext cx="394958" cy="360040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Pfeil nach unten 9"/>
          <p:cNvSpPr/>
          <p:nvPr/>
        </p:nvSpPr>
        <p:spPr>
          <a:xfrm>
            <a:off x="3897394" y="584684"/>
            <a:ext cx="394958" cy="360040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220072" y="476672"/>
            <a:ext cx="1979134" cy="360040"/>
            <a:chOff x="5220072" y="476672"/>
            <a:chExt cx="1979134" cy="360040"/>
          </a:xfrm>
        </p:grpSpPr>
        <p:sp>
          <p:nvSpPr>
            <p:cNvPr id="12" name="Pfeil nach unten 11"/>
            <p:cNvSpPr/>
            <p:nvPr/>
          </p:nvSpPr>
          <p:spPr>
            <a:xfrm>
              <a:off x="6804248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Pfeil nach unten 12"/>
            <p:cNvSpPr/>
            <p:nvPr/>
          </p:nvSpPr>
          <p:spPr>
            <a:xfrm>
              <a:off x="5724128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Pfeil nach unten 13"/>
            <p:cNvSpPr/>
            <p:nvPr/>
          </p:nvSpPr>
          <p:spPr>
            <a:xfrm>
              <a:off x="5220072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Pfeil nach unten 15"/>
            <p:cNvSpPr/>
            <p:nvPr/>
          </p:nvSpPr>
          <p:spPr>
            <a:xfrm>
              <a:off x="6265274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27" y="1877755"/>
            <a:ext cx="1976437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6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9 Generation of missing attribute values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M_Stats.pop_Attribs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</a:t>
            </a:r>
            <a:r>
              <a:rPr lang="en-US" dirty="0">
                <a:latin typeface="Arial" pitchFamily="34" charset="0"/>
                <a:cs typeface="Arial" pitchFamily="34" charset="0"/>
              </a:rPr>
              <a:t>],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>
                <a:latin typeface="Arial" pitchFamily="34" charset="0"/>
                <a:cs typeface="Arial" pitchFamily="34" charset="0"/>
              </a:rPr>
              <a:t>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     	Instance </a:t>
            </a:r>
            <a:r>
              <a:rPr lang="en-GB" dirty="0">
                <a:latin typeface="Arial" pitchFamily="34" charset="0"/>
                <a:cs typeface="Arial" pitchFamily="34" charset="0"/>
              </a:rPr>
              <a:t>of network class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	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component strings to be carried out [default: []]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SimSettings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	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settings [default: []]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124744"/>
            <a:ext cx="8376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Netz_Component.make_Attrib</a:t>
            </a:r>
            <a:r>
              <a:rPr lang="en-US" dirty="0">
                <a:latin typeface="Arial" pitchFamily="34" charset="0"/>
                <a:cs typeface="Arial" pitchFamily="34" charset="0"/>
              </a:rPr>
              <a:t>([], '', 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end_year</a:t>
            </a:r>
            <a:r>
              <a:rPr lang="en-US" dirty="0">
                <a:latin typeface="Arial" pitchFamily="34" charset="0"/>
                <a:cs typeface="Arial" pitchFamily="34" charset="0"/>
              </a:rPr>
              <a:t>',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US" dirty="0">
                <a:latin typeface="Arial" pitchFamily="34" charset="0"/>
                <a:cs typeface="Arial" pitchFamily="34" charset="0"/>
              </a:rPr>
              <a:t>', 2050)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names of Component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name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                 	[default =[]]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AttribNameSource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attribute name of component where the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come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from (source)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AttribNameDestination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attribute name, into which new values will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be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written into.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method used to generate the new attribute value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Currently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implemented options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				‘median’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'mean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'min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'max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  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‘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	[default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‘median’] 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MethodVal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or value to be used for the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method.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ReplaceType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indicating to fill missing ('fill') or replace all ('replace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')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attribute values [default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'fill']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76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1075307" y="4962210"/>
            <a:ext cx="1080120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10 Generation of final network</a:t>
            </a:r>
          </a:p>
        </p:txBody>
      </p:sp>
    </p:spTree>
    <p:extLst>
      <p:ext uri="{BB962C8B-B14F-4D97-AF65-F5344CB8AC3E}">
        <p14:creationId xmlns:p14="http://schemas.microsoft.com/office/powerpoint/2010/main" val="18160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10 Generation of final network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</a:t>
            </a:r>
            <a:r>
              <a:rPr lang="en-US" dirty="0">
                <a:latin typeface="Arial" pitchFamily="34" charset="0"/>
                <a:cs typeface="Arial" pitchFamily="34" charset="0"/>
              </a:rPr>
              <a:t>  = M_Shape.moveComp2Pipe(Netz_Component.copy2(), 'Compressors',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US" dirty="0">
                <a:latin typeface="Arial" pitchFamily="34" charset="0"/>
                <a:cs typeface="Arial" pitchFamily="34" charset="0"/>
              </a:rPr>
              <a:t>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maxDistance</a:t>
            </a:r>
            <a:r>
              <a:rPr lang="en-US" dirty="0">
                <a:latin typeface="Arial" pitchFamily="34" charset="0"/>
                <a:cs typeface="Arial" pitchFamily="34" charset="0"/>
              </a:rPr>
              <a:t> = 100.0)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network class, best to be supplied as copy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name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pipeName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or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maxDistance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Integer of maximum moved distance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element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2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Netz_Final.remove_unConnectedComponents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Netz_Final.remove_unUsedNodes</a:t>
            </a:r>
            <a:r>
              <a:rPr lang="en-US" dirty="0">
                <a:latin typeface="Arial" pitchFamily="34" charset="0"/>
                <a:cs typeface="Arial" pitchFamily="34" charset="0"/>
              </a:rPr>
              <a:t>()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US" dirty="0">
                <a:solidFill>
                  <a:srgbClr val="FF0000"/>
                </a:solidFill>
              </a:rPr>
              <a:t>Questions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79</a:t>
            </a:fld>
            <a:endParaRPr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626826" y="5426463"/>
            <a:ext cx="19107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static gas-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    transport model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26826" y="2789312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source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4" y="268139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14" name="Textfeld 13"/>
          <p:cNvSpPr txBox="1"/>
          <p:nvPr/>
        </p:nvSpPr>
        <p:spPr>
          <a:xfrm>
            <a:off x="6516216" y="1844824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User expandable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26826" y="4477586"/>
            <a:ext cx="12439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Repeatable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(GitHub)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26826" y="1493168"/>
            <a:ext cx="3090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Gas transport model data set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596336" y="256490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687310" y="122135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scientists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26826" y="3578715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data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26826" y="2171638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model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7435611" y="4232121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OSM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580112" y="5319806"/>
            <a:ext cx="1603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Heuristic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generation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896742" y="5968697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Europe wide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940382" y="4893084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Non-OSM data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833156" y="3557702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Research focus</a:t>
            </a:r>
            <a:endParaRPr lang="en-GB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241447"/>
            <a:ext cx="1614121" cy="19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433645"/>
            <a:ext cx="3482264" cy="197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4211960" y="4411851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National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019982" y="5275947"/>
            <a:ext cx="14703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 smtClean="0">
                <a:latin typeface="Arial" pitchFamily="34" charset="0"/>
                <a:cs typeface="Arial" pitchFamily="34" charset="0"/>
              </a:rPr>
              <a:t>Regional and urban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375578" y="3453226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Transnational</a:t>
            </a:r>
          </a:p>
        </p:txBody>
      </p:sp>
      <p:pic>
        <p:nvPicPr>
          <p:cNvPr id="21" name="Picture 4" descr="C:\Users\ThVogt\AppData\Local\Microsoft\Windows\Temporary Internet Files\Content.Outlook\FOBLTS41\open_ego_110kv_netzmod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290" y="2219690"/>
            <a:ext cx="1573416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21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463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3" y="1481411"/>
            <a:ext cx="4366261" cy="37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Previous project (electricity):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SciGRID</a:t>
            </a:r>
            <a:r>
              <a:rPr lang="en-GB" dirty="0" smtClean="0"/>
              <a:t> (Power)                       </a:t>
            </a:r>
            <a:r>
              <a:rPr lang="en-GB" dirty="0" err="1" smtClean="0"/>
              <a:t>GridKit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96" y="1772816"/>
            <a:ext cx="394353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819997" y="5343248"/>
            <a:ext cx="4324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B. </a:t>
            </a:r>
            <a:r>
              <a:rPr lang="en-US" sz="1200" dirty="0" err="1"/>
              <a:t>Wiegmans</a:t>
            </a:r>
            <a:r>
              <a:rPr lang="en-US" sz="1200" dirty="0"/>
              <a:t>, </a:t>
            </a:r>
            <a:r>
              <a:rPr lang="en-US" sz="1200" dirty="0" err="1"/>
              <a:t>Masterarbeit</a:t>
            </a:r>
            <a:r>
              <a:rPr lang="en-US" sz="1200" dirty="0"/>
              <a:t>: Improving the Topology of an Electric Network Model Based </a:t>
            </a:r>
            <a:r>
              <a:rPr lang="en-US" sz="1200" dirty="0" smtClean="0"/>
              <a:t>(2015)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5292080" y="5888305"/>
            <a:ext cx="27363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smtClean="0"/>
              <a:t>OSM: Nodes &amp; Ways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77197" y="5854513"/>
            <a:ext cx="26866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smtClean="0"/>
              <a:t>OSM: Relations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3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0801_Entwurf_Template_Abteilungen_ESY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DF5F5F0D7E2D4A8349D2AFF687D0A7" ma:contentTypeVersion="0" ma:contentTypeDescription="Ein neues Dokument erstellen." ma:contentTypeScope="" ma:versionID="94019dd054ee353bff1f9e703df95d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6c4a6dd5ef775a5269b08f7de37f93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E53C7D-4D9A-464B-B166-6AE4B21A465C}">
  <ds:schemaRefs>
    <ds:schemaRef ds:uri="http://schemas.microsoft.com/office/2006/customDocumentInformationPanel"/>
  </ds:schemaRefs>
</ds:datastoreItem>
</file>

<file path=customXml/itemProps2.xml><?xml version="1.0" encoding="utf-8"?>
<ds:datastoreItem xmlns:ds="http://schemas.openxmlformats.org/officeDocument/2006/customXml" ds:itemID="{B1AFA6BE-B9CF-410E-AF90-C595A8A4F17F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F0AD389-5266-4A7D-8B14-EAE305629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3DCB90CB-00AC-467B-9047-84224E7C2F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180801_Entwurf_Template_Abteilungen_ESY</Template>
  <TotalTime>0</TotalTime>
  <Words>2089</Words>
  <Application>Microsoft Office PowerPoint</Application>
  <PresentationFormat>Bildschirmpräsentation (4:3)</PresentationFormat>
  <Paragraphs>846</Paragraphs>
  <Slides>79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0" baseType="lpstr">
      <vt:lpstr>180801_Entwurf_Template_Abteilungen_ESY</vt:lpstr>
      <vt:lpstr>SciGRID_gas workshop Berlin January 2020  Jan C. Diettrich Institute of Networked Energy Systems   Adam Pluta Jan Dasenbrock Wided Medjroubi  </vt:lpstr>
      <vt:lpstr>Tasks</vt:lpstr>
      <vt:lpstr>Overview</vt:lpstr>
      <vt:lpstr>Overview of the  DLR-Institute of Networked Energy Systems   </vt:lpstr>
      <vt:lpstr>The German Aerospace Centre (DLR)</vt:lpstr>
      <vt:lpstr>Institute of Networked Energy Systems:</vt:lpstr>
      <vt:lpstr>Institute of Networked Energy Systems: Structure</vt:lpstr>
      <vt:lpstr>Research focus</vt:lpstr>
      <vt:lpstr>Previous project (electricity):  SciGRID (Power)                       GridKit    </vt:lpstr>
      <vt:lpstr>European gas transport network   </vt:lpstr>
      <vt:lpstr>Modelling environment</vt:lpstr>
      <vt:lpstr>PowerPoint-Präsentation</vt:lpstr>
      <vt:lpstr>PowerPoint-Präsentation</vt:lpstr>
      <vt:lpstr>PowerPoint-Präsentation</vt:lpstr>
      <vt:lpstr>SciGRID_gas Definitions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OpenStreetMap data in   </vt:lpstr>
      <vt:lpstr>Processing of OSM data in SciGRID_gas</vt:lpstr>
      <vt:lpstr>Pipelines ways in OSM</vt:lpstr>
      <vt:lpstr>Non-OSM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Heuristic – (Teaser)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Hands On: Pathway</vt:lpstr>
      <vt:lpstr>PowerPoint-Präsentation</vt:lpstr>
      <vt:lpstr>PowerPoint-Präsentation</vt:lpstr>
      <vt:lpstr>PowerPoint-Präsentation</vt:lpstr>
      <vt:lpstr>PowerPoint-Präsentation</vt:lpstr>
      <vt:lpstr>Hands On: Functions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Next-Energy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Bericht aus dem  Bereich Energiesystemanalyse</dc:title>
  <dc:creator>Faasch, Anne-Katrin</dc:creator>
  <cp:lastModifiedBy>Diettrich, Jan</cp:lastModifiedBy>
  <cp:revision>185</cp:revision>
  <dcterms:created xsi:type="dcterms:W3CDTF">2018-08-03T13:20:26Z</dcterms:created>
  <dcterms:modified xsi:type="dcterms:W3CDTF">2020-01-13T08:28:02Z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0x01010076DF5F5F0D7E2D4A8349D2AFF687D0A7</vt:lpwstr>
  </property>
</Properties>
</file>